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2"/>
  </p:notesMasterIdLst>
  <p:sldIdLst>
    <p:sldId id="266" r:id="rId2"/>
    <p:sldId id="257" r:id="rId3"/>
    <p:sldId id="258" r:id="rId4"/>
    <p:sldId id="260" r:id="rId5"/>
    <p:sldId id="267"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4660"/>
  </p:normalViewPr>
  <p:slideViewPr>
    <p:cSldViewPr snapToGrid="0">
      <p:cViewPr varScale="1">
        <p:scale>
          <a:sx n="79" d="100"/>
          <a:sy n="79" d="100"/>
        </p:scale>
        <p:origin x="11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7E0AA7-3438-45CA-B2EC-454B41DA7683}" type="datetimeFigureOut">
              <a:rPr lang="en-IN" smtClean="0"/>
              <a:t>06-05-2024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1266B8-A1EC-4B52-9246-A7D0A42469D5}" type="slidenum">
              <a:rPr lang="en-IN" smtClean="0"/>
              <a:t>‹#›</a:t>
            </a:fld>
            <a:endParaRPr lang="en-IN"/>
          </a:p>
        </p:txBody>
      </p:sp>
    </p:spTree>
    <p:extLst>
      <p:ext uri="{BB962C8B-B14F-4D97-AF65-F5344CB8AC3E}">
        <p14:creationId xmlns:p14="http://schemas.microsoft.com/office/powerpoint/2010/main" val="443102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51266B8-A1EC-4B52-9246-A7D0A42469D5}" type="slidenum">
              <a:rPr lang="en-IN" smtClean="0"/>
              <a:t>8</a:t>
            </a:fld>
            <a:endParaRPr lang="en-IN"/>
          </a:p>
        </p:txBody>
      </p:sp>
    </p:spTree>
    <p:extLst>
      <p:ext uri="{BB962C8B-B14F-4D97-AF65-F5344CB8AC3E}">
        <p14:creationId xmlns:p14="http://schemas.microsoft.com/office/powerpoint/2010/main" val="322795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20D34-61C8-C39E-AB4D-E8E861B3C7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B23A301-97FD-19B4-142D-762C3A05C2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86283A5-D4ED-0487-1EB7-64A24E19F949}"/>
              </a:ext>
            </a:extLst>
          </p:cNvPr>
          <p:cNvSpPr>
            <a:spLocks noGrp="1"/>
          </p:cNvSpPr>
          <p:nvPr>
            <p:ph type="dt" sz="half" idx="10"/>
          </p:nvPr>
        </p:nvSpPr>
        <p:spPr/>
        <p:txBody>
          <a:bodyPr/>
          <a:lstStyle/>
          <a:p>
            <a:fld id="{1366CEB9-BA98-43C7-B6C6-6E36E49BDA63}" type="datetimeFigureOut">
              <a:rPr lang="en-IN" smtClean="0"/>
              <a:t>06-05-2024</a:t>
            </a:fld>
            <a:endParaRPr lang="en-IN"/>
          </a:p>
        </p:txBody>
      </p:sp>
      <p:sp>
        <p:nvSpPr>
          <p:cNvPr id="5" name="Footer Placeholder 4">
            <a:extLst>
              <a:ext uri="{FF2B5EF4-FFF2-40B4-BE49-F238E27FC236}">
                <a16:creationId xmlns:a16="http://schemas.microsoft.com/office/drawing/2014/main" id="{B5970ABB-C13B-FB27-7596-FC69C1049C3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FCAD1CF-9EB8-DEBE-28B5-B3A4B70C868B}"/>
              </a:ext>
            </a:extLst>
          </p:cNvPr>
          <p:cNvSpPr>
            <a:spLocks noGrp="1"/>
          </p:cNvSpPr>
          <p:nvPr>
            <p:ph type="sldNum" sz="quarter" idx="12"/>
          </p:nvPr>
        </p:nvSpPr>
        <p:spPr/>
        <p:txBody>
          <a:bodyPr/>
          <a:lstStyle/>
          <a:p>
            <a:fld id="{9B4E15A5-A7B6-45F1-BC05-0BB50AD6CCAC}" type="slidenum">
              <a:rPr lang="en-IN" smtClean="0"/>
              <a:t>‹#›</a:t>
            </a:fld>
            <a:endParaRPr lang="en-IN"/>
          </a:p>
        </p:txBody>
      </p:sp>
    </p:spTree>
    <p:extLst>
      <p:ext uri="{BB962C8B-B14F-4D97-AF65-F5344CB8AC3E}">
        <p14:creationId xmlns:p14="http://schemas.microsoft.com/office/powerpoint/2010/main" val="2802057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02BFC-6E3B-78FD-6698-CE347D3F33B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B6FEA83-7632-C4FE-5A12-95952E75D0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3DFF80-7061-1A77-C85D-A4C3276C903B}"/>
              </a:ext>
            </a:extLst>
          </p:cNvPr>
          <p:cNvSpPr>
            <a:spLocks noGrp="1"/>
          </p:cNvSpPr>
          <p:nvPr>
            <p:ph type="dt" sz="half" idx="10"/>
          </p:nvPr>
        </p:nvSpPr>
        <p:spPr/>
        <p:txBody>
          <a:bodyPr/>
          <a:lstStyle/>
          <a:p>
            <a:fld id="{1366CEB9-BA98-43C7-B6C6-6E36E49BDA63}" type="datetimeFigureOut">
              <a:rPr lang="en-IN" smtClean="0"/>
              <a:t>06-05-2024</a:t>
            </a:fld>
            <a:endParaRPr lang="en-IN"/>
          </a:p>
        </p:txBody>
      </p:sp>
      <p:sp>
        <p:nvSpPr>
          <p:cNvPr id="5" name="Footer Placeholder 4">
            <a:extLst>
              <a:ext uri="{FF2B5EF4-FFF2-40B4-BE49-F238E27FC236}">
                <a16:creationId xmlns:a16="http://schemas.microsoft.com/office/drawing/2014/main" id="{15DE8EE3-C593-EFB5-6F8E-D30B3CDA31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89996E-2AC7-EBD3-64AA-57A6A4C7FD6A}"/>
              </a:ext>
            </a:extLst>
          </p:cNvPr>
          <p:cNvSpPr>
            <a:spLocks noGrp="1"/>
          </p:cNvSpPr>
          <p:nvPr>
            <p:ph type="sldNum" sz="quarter" idx="12"/>
          </p:nvPr>
        </p:nvSpPr>
        <p:spPr/>
        <p:txBody>
          <a:bodyPr/>
          <a:lstStyle/>
          <a:p>
            <a:fld id="{9B4E15A5-A7B6-45F1-BC05-0BB50AD6CCAC}" type="slidenum">
              <a:rPr lang="en-IN" smtClean="0"/>
              <a:t>‹#›</a:t>
            </a:fld>
            <a:endParaRPr lang="en-IN"/>
          </a:p>
        </p:txBody>
      </p:sp>
    </p:spTree>
    <p:extLst>
      <p:ext uri="{BB962C8B-B14F-4D97-AF65-F5344CB8AC3E}">
        <p14:creationId xmlns:p14="http://schemas.microsoft.com/office/powerpoint/2010/main" val="3172473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D30CEC-335B-62E9-98DF-A745BCD411C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D9C8488-7F31-C10E-128D-5957E275424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2359EA3-C8FE-7BA3-D8E9-6200F9E8D05E}"/>
              </a:ext>
            </a:extLst>
          </p:cNvPr>
          <p:cNvSpPr>
            <a:spLocks noGrp="1"/>
          </p:cNvSpPr>
          <p:nvPr>
            <p:ph type="dt" sz="half" idx="10"/>
          </p:nvPr>
        </p:nvSpPr>
        <p:spPr/>
        <p:txBody>
          <a:bodyPr/>
          <a:lstStyle/>
          <a:p>
            <a:fld id="{1366CEB9-BA98-43C7-B6C6-6E36E49BDA63}" type="datetimeFigureOut">
              <a:rPr lang="en-IN" smtClean="0"/>
              <a:t>06-05-2024</a:t>
            </a:fld>
            <a:endParaRPr lang="en-IN"/>
          </a:p>
        </p:txBody>
      </p:sp>
      <p:sp>
        <p:nvSpPr>
          <p:cNvPr id="5" name="Footer Placeholder 4">
            <a:extLst>
              <a:ext uri="{FF2B5EF4-FFF2-40B4-BE49-F238E27FC236}">
                <a16:creationId xmlns:a16="http://schemas.microsoft.com/office/drawing/2014/main" id="{8D4375E6-1E0A-AABE-A7C1-8BB43CA965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B2741C2-D5C7-F0DA-8116-55511B35DDBA}"/>
              </a:ext>
            </a:extLst>
          </p:cNvPr>
          <p:cNvSpPr>
            <a:spLocks noGrp="1"/>
          </p:cNvSpPr>
          <p:nvPr>
            <p:ph type="sldNum" sz="quarter" idx="12"/>
          </p:nvPr>
        </p:nvSpPr>
        <p:spPr/>
        <p:txBody>
          <a:bodyPr/>
          <a:lstStyle/>
          <a:p>
            <a:fld id="{9B4E15A5-A7B6-45F1-BC05-0BB50AD6CCAC}" type="slidenum">
              <a:rPr lang="en-IN" smtClean="0"/>
              <a:t>‹#›</a:t>
            </a:fld>
            <a:endParaRPr lang="en-IN"/>
          </a:p>
        </p:txBody>
      </p:sp>
    </p:spTree>
    <p:extLst>
      <p:ext uri="{BB962C8B-B14F-4D97-AF65-F5344CB8AC3E}">
        <p14:creationId xmlns:p14="http://schemas.microsoft.com/office/powerpoint/2010/main" val="514712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F9E79-E219-36FB-52E4-DA95BE6C1D5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3DB4EBB-12FC-57AF-C1CB-09C91E45ED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0B0420B-F729-B900-3FA1-F5FB07732EDF}"/>
              </a:ext>
            </a:extLst>
          </p:cNvPr>
          <p:cNvSpPr>
            <a:spLocks noGrp="1"/>
          </p:cNvSpPr>
          <p:nvPr>
            <p:ph type="dt" sz="half" idx="10"/>
          </p:nvPr>
        </p:nvSpPr>
        <p:spPr/>
        <p:txBody>
          <a:bodyPr/>
          <a:lstStyle/>
          <a:p>
            <a:fld id="{1366CEB9-BA98-43C7-B6C6-6E36E49BDA63}" type="datetimeFigureOut">
              <a:rPr lang="en-IN" smtClean="0"/>
              <a:t>06-05-2024</a:t>
            </a:fld>
            <a:endParaRPr lang="en-IN"/>
          </a:p>
        </p:txBody>
      </p:sp>
      <p:sp>
        <p:nvSpPr>
          <p:cNvPr id="5" name="Footer Placeholder 4">
            <a:extLst>
              <a:ext uri="{FF2B5EF4-FFF2-40B4-BE49-F238E27FC236}">
                <a16:creationId xmlns:a16="http://schemas.microsoft.com/office/drawing/2014/main" id="{670D8CE5-5435-683E-089D-02D2AEEA34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A63DB2D-F2AA-4E54-F857-9F015993EE71}"/>
              </a:ext>
            </a:extLst>
          </p:cNvPr>
          <p:cNvSpPr>
            <a:spLocks noGrp="1"/>
          </p:cNvSpPr>
          <p:nvPr>
            <p:ph type="sldNum" sz="quarter" idx="12"/>
          </p:nvPr>
        </p:nvSpPr>
        <p:spPr/>
        <p:txBody>
          <a:bodyPr/>
          <a:lstStyle/>
          <a:p>
            <a:fld id="{9B4E15A5-A7B6-45F1-BC05-0BB50AD6CCAC}" type="slidenum">
              <a:rPr lang="en-IN" smtClean="0"/>
              <a:t>‹#›</a:t>
            </a:fld>
            <a:endParaRPr lang="en-IN"/>
          </a:p>
        </p:txBody>
      </p:sp>
    </p:spTree>
    <p:extLst>
      <p:ext uri="{BB962C8B-B14F-4D97-AF65-F5344CB8AC3E}">
        <p14:creationId xmlns:p14="http://schemas.microsoft.com/office/powerpoint/2010/main" val="23650431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8C28E-0FEB-2385-6E69-6F2F4771FF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B929452-A7AA-D98D-5462-1DBE46C476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7D04F17-5637-5E50-7A29-6039686C5FF1}"/>
              </a:ext>
            </a:extLst>
          </p:cNvPr>
          <p:cNvSpPr>
            <a:spLocks noGrp="1"/>
          </p:cNvSpPr>
          <p:nvPr>
            <p:ph type="dt" sz="half" idx="10"/>
          </p:nvPr>
        </p:nvSpPr>
        <p:spPr/>
        <p:txBody>
          <a:bodyPr/>
          <a:lstStyle/>
          <a:p>
            <a:fld id="{1366CEB9-BA98-43C7-B6C6-6E36E49BDA63}" type="datetimeFigureOut">
              <a:rPr lang="en-IN" smtClean="0"/>
              <a:t>06-05-2024</a:t>
            </a:fld>
            <a:endParaRPr lang="en-IN"/>
          </a:p>
        </p:txBody>
      </p:sp>
      <p:sp>
        <p:nvSpPr>
          <p:cNvPr id="5" name="Footer Placeholder 4">
            <a:extLst>
              <a:ext uri="{FF2B5EF4-FFF2-40B4-BE49-F238E27FC236}">
                <a16:creationId xmlns:a16="http://schemas.microsoft.com/office/drawing/2014/main" id="{AE0D0DA1-10AD-4E8D-EBCD-630A3091413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2669482-78AA-B7E2-E144-23CBB73D2BF7}"/>
              </a:ext>
            </a:extLst>
          </p:cNvPr>
          <p:cNvSpPr>
            <a:spLocks noGrp="1"/>
          </p:cNvSpPr>
          <p:nvPr>
            <p:ph type="sldNum" sz="quarter" idx="12"/>
          </p:nvPr>
        </p:nvSpPr>
        <p:spPr/>
        <p:txBody>
          <a:bodyPr/>
          <a:lstStyle/>
          <a:p>
            <a:fld id="{9B4E15A5-A7B6-45F1-BC05-0BB50AD6CCAC}" type="slidenum">
              <a:rPr lang="en-IN" smtClean="0"/>
              <a:t>‹#›</a:t>
            </a:fld>
            <a:endParaRPr lang="en-IN"/>
          </a:p>
        </p:txBody>
      </p:sp>
    </p:spTree>
    <p:extLst>
      <p:ext uri="{BB962C8B-B14F-4D97-AF65-F5344CB8AC3E}">
        <p14:creationId xmlns:p14="http://schemas.microsoft.com/office/powerpoint/2010/main" val="3406275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B0D2D-6AEB-F43B-D4EE-6062450A61B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B28242B-37D3-0E09-C3F7-F731CDDB28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F7E93D7-BF50-AA64-96A7-8013AFBEAE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78C0232-7257-B92C-D34D-0BAC4673A690}"/>
              </a:ext>
            </a:extLst>
          </p:cNvPr>
          <p:cNvSpPr>
            <a:spLocks noGrp="1"/>
          </p:cNvSpPr>
          <p:nvPr>
            <p:ph type="dt" sz="half" idx="10"/>
          </p:nvPr>
        </p:nvSpPr>
        <p:spPr/>
        <p:txBody>
          <a:bodyPr/>
          <a:lstStyle/>
          <a:p>
            <a:fld id="{1366CEB9-BA98-43C7-B6C6-6E36E49BDA63}" type="datetimeFigureOut">
              <a:rPr lang="en-IN" smtClean="0"/>
              <a:t>06-05-2024</a:t>
            </a:fld>
            <a:endParaRPr lang="en-IN"/>
          </a:p>
        </p:txBody>
      </p:sp>
      <p:sp>
        <p:nvSpPr>
          <p:cNvPr id="6" name="Footer Placeholder 5">
            <a:extLst>
              <a:ext uri="{FF2B5EF4-FFF2-40B4-BE49-F238E27FC236}">
                <a16:creationId xmlns:a16="http://schemas.microsoft.com/office/drawing/2014/main" id="{BE0CB36F-EAA0-DB92-224D-CE734F8DA5E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35A3B53-CE34-FDAD-4BE3-55BBD8827BE4}"/>
              </a:ext>
            </a:extLst>
          </p:cNvPr>
          <p:cNvSpPr>
            <a:spLocks noGrp="1"/>
          </p:cNvSpPr>
          <p:nvPr>
            <p:ph type="sldNum" sz="quarter" idx="12"/>
          </p:nvPr>
        </p:nvSpPr>
        <p:spPr/>
        <p:txBody>
          <a:bodyPr/>
          <a:lstStyle/>
          <a:p>
            <a:fld id="{9B4E15A5-A7B6-45F1-BC05-0BB50AD6CCAC}" type="slidenum">
              <a:rPr lang="en-IN" smtClean="0"/>
              <a:t>‹#›</a:t>
            </a:fld>
            <a:endParaRPr lang="en-IN"/>
          </a:p>
        </p:txBody>
      </p:sp>
    </p:spTree>
    <p:extLst>
      <p:ext uri="{BB962C8B-B14F-4D97-AF65-F5344CB8AC3E}">
        <p14:creationId xmlns:p14="http://schemas.microsoft.com/office/powerpoint/2010/main" val="4201979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0CCD0-975B-3D15-C9AE-645731D95E7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7D466F6-B87B-F29F-17DB-2A0340CF62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3F7709-3D61-824F-530A-FCA35100B8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7A31CFA-BA17-8B7F-4E61-FDB561581A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6422D5-535C-8A0B-6B72-E1FF20B886E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CCF7FEA-4D43-46F2-6081-CDBBA67B4684}"/>
              </a:ext>
            </a:extLst>
          </p:cNvPr>
          <p:cNvSpPr>
            <a:spLocks noGrp="1"/>
          </p:cNvSpPr>
          <p:nvPr>
            <p:ph type="dt" sz="half" idx="10"/>
          </p:nvPr>
        </p:nvSpPr>
        <p:spPr/>
        <p:txBody>
          <a:bodyPr/>
          <a:lstStyle/>
          <a:p>
            <a:fld id="{1366CEB9-BA98-43C7-B6C6-6E36E49BDA63}" type="datetimeFigureOut">
              <a:rPr lang="en-IN" smtClean="0"/>
              <a:t>06-05-2024</a:t>
            </a:fld>
            <a:endParaRPr lang="en-IN"/>
          </a:p>
        </p:txBody>
      </p:sp>
      <p:sp>
        <p:nvSpPr>
          <p:cNvPr id="8" name="Footer Placeholder 7">
            <a:extLst>
              <a:ext uri="{FF2B5EF4-FFF2-40B4-BE49-F238E27FC236}">
                <a16:creationId xmlns:a16="http://schemas.microsoft.com/office/drawing/2014/main" id="{4523B5F0-9D1E-58C7-94D0-64431D53DCB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6DE5F54-1628-0636-7C79-15AFE5C7D062}"/>
              </a:ext>
            </a:extLst>
          </p:cNvPr>
          <p:cNvSpPr>
            <a:spLocks noGrp="1"/>
          </p:cNvSpPr>
          <p:nvPr>
            <p:ph type="sldNum" sz="quarter" idx="12"/>
          </p:nvPr>
        </p:nvSpPr>
        <p:spPr/>
        <p:txBody>
          <a:bodyPr/>
          <a:lstStyle/>
          <a:p>
            <a:fld id="{9B4E15A5-A7B6-45F1-BC05-0BB50AD6CCAC}" type="slidenum">
              <a:rPr lang="en-IN" smtClean="0"/>
              <a:t>‹#›</a:t>
            </a:fld>
            <a:endParaRPr lang="en-IN"/>
          </a:p>
        </p:txBody>
      </p:sp>
    </p:spTree>
    <p:extLst>
      <p:ext uri="{BB962C8B-B14F-4D97-AF65-F5344CB8AC3E}">
        <p14:creationId xmlns:p14="http://schemas.microsoft.com/office/powerpoint/2010/main" val="406051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ECBE7-6F7C-7A89-480C-298AC761845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C3897E6-5052-36EC-3470-D9261BF20FBF}"/>
              </a:ext>
            </a:extLst>
          </p:cNvPr>
          <p:cNvSpPr>
            <a:spLocks noGrp="1"/>
          </p:cNvSpPr>
          <p:nvPr>
            <p:ph type="dt" sz="half" idx="10"/>
          </p:nvPr>
        </p:nvSpPr>
        <p:spPr/>
        <p:txBody>
          <a:bodyPr/>
          <a:lstStyle/>
          <a:p>
            <a:fld id="{1366CEB9-BA98-43C7-B6C6-6E36E49BDA63}" type="datetimeFigureOut">
              <a:rPr lang="en-IN" smtClean="0"/>
              <a:t>06-05-2024</a:t>
            </a:fld>
            <a:endParaRPr lang="en-IN"/>
          </a:p>
        </p:txBody>
      </p:sp>
      <p:sp>
        <p:nvSpPr>
          <p:cNvPr id="4" name="Footer Placeholder 3">
            <a:extLst>
              <a:ext uri="{FF2B5EF4-FFF2-40B4-BE49-F238E27FC236}">
                <a16:creationId xmlns:a16="http://schemas.microsoft.com/office/drawing/2014/main" id="{A0C1F5E1-9C16-8AD6-4861-329988E4D1B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410CF88-6C34-1E05-96BF-DC96924D8E0A}"/>
              </a:ext>
            </a:extLst>
          </p:cNvPr>
          <p:cNvSpPr>
            <a:spLocks noGrp="1"/>
          </p:cNvSpPr>
          <p:nvPr>
            <p:ph type="sldNum" sz="quarter" idx="12"/>
          </p:nvPr>
        </p:nvSpPr>
        <p:spPr/>
        <p:txBody>
          <a:bodyPr/>
          <a:lstStyle/>
          <a:p>
            <a:fld id="{9B4E15A5-A7B6-45F1-BC05-0BB50AD6CCAC}" type="slidenum">
              <a:rPr lang="en-IN" smtClean="0"/>
              <a:t>‹#›</a:t>
            </a:fld>
            <a:endParaRPr lang="en-IN"/>
          </a:p>
        </p:txBody>
      </p:sp>
    </p:spTree>
    <p:extLst>
      <p:ext uri="{BB962C8B-B14F-4D97-AF65-F5344CB8AC3E}">
        <p14:creationId xmlns:p14="http://schemas.microsoft.com/office/powerpoint/2010/main" val="1026632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549DDF-B3BA-98D4-242E-7A205AD73790}"/>
              </a:ext>
            </a:extLst>
          </p:cNvPr>
          <p:cNvSpPr>
            <a:spLocks noGrp="1"/>
          </p:cNvSpPr>
          <p:nvPr>
            <p:ph type="dt" sz="half" idx="10"/>
          </p:nvPr>
        </p:nvSpPr>
        <p:spPr/>
        <p:txBody>
          <a:bodyPr/>
          <a:lstStyle/>
          <a:p>
            <a:fld id="{1366CEB9-BA98-43C7-B6C6-6E36E49BDA63}" type="datetimeFigureOut">
              <a:rPr lang="en-IN" smtClean="0"/>
              <a:t>06-05-2024</a:t>
            </a:fld>
            <a:endParaRPr lang="en-IN"/>
          </a:p>
        </p:txBody>
      </p:sp>
      <p:sp>
        <p:nvSpPr>
          <p:cNvPr id="3" name="Footer Placeholder 2">
            <a:extLst>
              <a:ext uri="{FF2B5EF4-FFF2-40B4-BE49-F238E27FC236}">
                <a16:creationId xmlns:a16="http://schemas.microsoft.com/office/drawing/2014/main" id="{4A7925B5-3705-7356-FDC1-8CA413C62F2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ACAC36E-4A77-0CF4-5D3F-E783E8566AF0}"/>
              </a:ext>
            </a:extLst>
          </p:cNvPr>
          <p:cNvSpPr>
            <a:spLocks noGrp="1"/>
          </p:cNvSpPr>
          <p:nvPr>
            <p:ph type="sldNum" sz="quarter" idx="12"/>
          </p:nvPr>
        </p:nvSpPr>
        <p:spPr/>
        <p:txBody>
          <a:bodyPr/>
          <a:lstStyle/>
          <a:p>
            <a:fld id="{9B4E15A5-A7B6-45F1-BC05-0BB50AD6CCAC}" type="slidenum">
              <a:rPr lang="en-IN" smtClean="0"/>
              <a:t>‹#›</a:t>
            </a:fld>
            <a:endParaRPr lang="en-IN"/>
          </a:p>
        </p:txBody>
      </p:sp>
    </p:spTree>
    <p:extLst>
      <p:ext uri="{BB962C8B-B14F-4D97-AF65-F5344CB8AC3E}">
        <p14:creationId xmlns:p14="http://schemas.microsoft.com/office/powerpoint/2010/main" val="3428763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635CF-8CF8-3C69-6493-ECC8B09E00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941585C-0FC5-6303-472F-CDB8014781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965001F-12E8-FF73-92EB-ED212DFA53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4D0207-8CB0-5D33-8A8A-18BB37136A4C}"/>
              </a:ext>
            </a:extLst>
          </p:cNvPr>
          <p:cNvSpPr>
            <a:spLocks noGrp="1"/>
          </p:cNvSpPr>
          <p:nvPr>
            <p:ph type="dt" sz="half" idx="10"/>
          </p:nvPr>
        </p:nvSpPr>
        <p:spPr/>
        <p:txBody>
          <a:bodyPr/>
          <a:lstStyle/>
          <a:p>
            <a:fld id="{1366CEB9-BA98-43C7-B6C6-6E36E49BDA63}" type="datetimeFigureOut">
              <a:rPr lang="en-IN" smtClean="0"/>
              <a:t>06-05-2024</a:t>
            </a:fld>
            <a:endParaRPr lang="en-IN"/>
          </a:p>
        </p:txBody>
      </p:sp>
      <p:sp>
        <p:nvSpPr>
          <p:cNvPr id="6" name="Footer Placeholder 5">
            <a:extLst>
              <a:ext uri="{FF2B5EF4-FFF2-40B4-BE49-F238E27FC236}">
                <a16:creationId xmlns:a16="http://schemas.microsoft.com/office/drawing/2014/main" id="{7061A469-532C-50BE-7E9A-70EA90FB076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4C828D0-4E8B-2197-6228-15A7D6F1EEF8}"/>
              </a:ext>
            </a:extLst>
          </p:cNvPr>
          <p:cNvSpPr>
            <a:spLocks noGrp="1"/>
          </p:cNvSpPr>
          <p:nvPr>
            <p:ph type="sldNum" sz="quarter" idx="12"/>
          </p:nvPr>
        </p:nvSpPr>
        <p:spPr/>
        <p:txBody>
          <a:bodyPr/>
          <a:lstStyle/>
          <a:p>
            <a:fld id="{9B4E15A5-A7B6-45F1-BC05-0BB50AD6CCAC}" type="slidenum">
              <a:rPr lang="en-IN" smtClean="0"/>
              <a:t>‹#›</a:t>
            </a:fld>
            <a:endParaRPr lang="en-IN"/>
          </a:p>
        </p:txBody>
      </p:sp>
    </p:spTree>
    <p:extLst>
      <p:ext uri="{BB962C8B-B14F-4D97-AF65-F5344CB8AC3E}">
        <p14:creationId xmlns:p14="http://schemas.microsoft.com/office/powerpoint/2010/main" val="1925627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433A8-821B-1F53-2924-84F0A7DBBA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BD672F0-3E3A-37AF-D978-B233A7D989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414D03E-B5CC-C4F3-BAAD-DF92B128D6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01ABD6-38E4-45AD-2F7E-34F74967230A}"/>
              </a:ext>
            </a:extLst>
          </p:cNvPr>
          <p:cNvSpPr>
            <a:spLocks noGrp="1"/>
          </p:cNvSpPr>
          <p:nvPr>
            <p:ph type="dt" sz="half" idx="10"/>
          </p:nvPr>
        </p:nvSpPr>
        <p:spPr/>
        <p:txBody>
          <a:bodyPr/>
          <a:lstStyle/>
          <a:p>
            <a:fld id="{1366CEB9-BA98-43C7-B6C6-6E36E49BDA63}" type="datetimeFigureOut">
              <a:rPr lang="en-IN" smtClean="0"/>
              <a:t>06-05-2024</a:t>
            </a:fld>
            <a:endParaRPr lang="en-IN"/>
          </a:p>
        </p:txBody>
      </p:sp>
      <p:sp>
        <p:nvSpPr>
          <p:cNvPr id="6" name="Footer Placeholder 5">
            <a:extLst>
              <a:ext uri="{FF2B5EF4-FFF2-40B4-BE49-F238E27FC236}">
                <a16:creationId xmlns:a16="http://schemas.microsoft.com/office/drawing/2014/main" id="{04BAD20A-6E27-1623-54D1-56F03BE45F0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9F79DBE-5F52-169A-E7C2-216528A4FBAA}"/>
              </a:ext>
            </a:extLst>
          </p:cNvPr>
          <p:cNvSpPr>
            <a:spLocks noGrp="1"/>
          </p:cNvSpPr>
          <p:nvPr>
            <p:ph type="sldNum" sz="quarter" idx="12"/>
          </p:nvPr>
        </p:nvSpPr>
        <p:spPr/>
        <p:txBody>
          <a:bodyPr/>
          <a:lstStyle/>
          <a:p>
            <a:fld id="{9B4E15A5-A7B6-45F1-BC05-0BB50AD6CCAC}" type="slidenum">
              <a:rPr lang="en-IN" smtClean="0"/>
              <a:t>‹#›</a:t>
            </a:fld>
            <a:endParaRPr lang="en-IN"/>
          </a:p>
        </p:txBody>
      </p:sp>
    </p:spTree>
    <p:extLst>
      <p:ext uri="{BB962C8B-B14F-4D97-AF65-F5344CB8AC3E}">
        <p14:creationId xmlns:p14="http://schemas.microsoft.com/office/powerpoint/2010/main" val="1518162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6954B-9571-4A40-6367-B92BE40C0C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74F417B-21B2-4110-AEA0-BC00F4D32D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66B3D14-2252-0011-20E0-1C7E2ECB8C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66CEB9-BA98-43C7-B6C6-6E36E49BDA63}" type="datetimeFigureOut">
              <a:rPr lang="en-IN" smtClean="0"/>
              <a:t>06-05-2024</a:t>
            </a:fld>
            <a:endParaRPr lang="en-IN"/>
          </a:p>
        </p:txBody>
      </p:sp>
      <p:sp>
        <p:nvSpPr>
          <p:cNvPr id="5" name="Footer Placeholder 4">
            <a:extLst>
              <a:ext uri="{FF2B5EF4-FFF2-40B4-BE49-F238E27FC236}">
                <a16:creationId xmlns:a16="http://schemas.microsoft.com/office/drawing/2014/main" id="{54CCA0A0-6B0C-DCC7-B8FA-9AA701DCBE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42B3537-B84A-1483-62BF-91C10A60C1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4E15A5-A7B6-45F1-BC05-0BB50AD6CCAC}" type="slidenum">
              <a:rPr lang="en-IN" smtClean="0"/>
              <a:t>‹#›</a:t>
            </a:fld>
            <a:endParaRPr lang="en-IN"/>
          </a:p>
        </p:txBody>
      </p:sp>
    </p:spTree>
    <p:extLst>
      <p:ext uri="{BB962C8B-B14F-4D97-AF65-F5344CB8AC3E}">
        <p14:creationId xmlns:p14="http://schemas.microsoft.com/office/powerpoint/2010/main" val="8538879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DD693-342F-6F29-BE82-690B0D162FE8}"/>
              </a:ext>
            </a:extLst>
          </p:cNvPr>
          <p:cNvSpPr>
            <a:spLocks noGrp="1"/>
          </p:cNvSpPr>
          <p:nvPr>
            <p:ph type="title"/>
          </p:nvPr>
        </p:nvSpPr>
        <p:spPr>
          <a:xfrm>
            <a:off x="244929" y="156483"/>
            <a:ext cx="11723076" cy="6510790"/>
          </a:xfrm>
        </p:spPr>
        <p:txBody>
          <a:bodyPr>
            <a:normAutofit fontScale="90000"/>
          </a:bodyPr>
          <a:lstStyle/>
          <a:p>
            <a:pPr algn="ctr">
              <a:lnSpc>
                <a:spcPct val="150000"/>
              </a:lnSpc>
            </a:pPr>
            <a:r>
              <a:rPr lang="en-US" sz="2400" b="1" dirty="0">
                <a:latin typeface="Calibri"/>
                <a:ea typeface="+mj-lt"/>
                <a:cs typeface="+mj-lt"/>
              </a:rPr>
              <a:t>TOPIC: APPLICATION OF FOURIER TRANSFORM ON IMAGE PROCESSING</a:t>
            </a:r>
            <a:br>
              <a:rPr lang="en-US" sz="2400" b="1" dirty="0">
                <a:latin typeface="Calibri"/>
                <a:ea typeface="+mj-lt"/>
                <a:cs typeface="+mj-lt"/>
              </a:rPr>
            </a:br>
            <a:r>
              <a:rPr lang="en-US" sz="2000" i="1" dirty="0">
                <a:latin typeface="Bookman Old Style"/>
                <a:ea typeface="+mj-lt"/>
                <a:cs typeface="+mj-lt"/>
              </a:rPr>
              <a:t>Submitted in partial fulfillment of the requirements for the award of the Degree of</a:t>
            </a:r>
            <a:endParaRPr lang="en-US" sz="2000" dirty="0">
              <a:latin typeface="Bookman Old Style"/>
              <a:ea typeface="+mj-lt"/>
              <a:cs typeface="+mj-lt"/>
            </a:endParaRPr>
          </a:p>
          <a:p>
            <a:pPr algn="ctr">
              <a:lnSpc>
                <a:spcPct val="150000"/>
              </a:lnSpc>
            </a:pPr>
            <a:r>
              <a:rPr lang="en-US" sz="2000" b="1" dirty="0">
                <a:latin typeface="Arial"/>
                <a:ea typeface="+mj-lt"/>
                <a:cs typeface="Arial"/>
              </a:rPr>
              <a:t>BACHELOR OF SCIENCE</a:t>
            </a:r>
            <a:br>
              <a:rPr lang="en-US" sz="2000" b="1" dirty="0">
                <a:latin typeface="Arial"/>
                <a:ea typeface="+mj-lt"/>
                <a:cs typeface="Arial"/>
              </a:rPr>
            </a:br>
            <a:r>
              <a:rPr lang="en-US" sz="2000" b="1" dirty="0">
                <a:latin typeface="Arial"/>
                <a:ea typeface="+mj-lt"/>
                <a:cs typeface="Arial"/>
              </a:rPr>
              <a:t>IN </a:t>
            </a:r>
            <a:endParaRPr lang="en-US" sz="2000" dirty="0">
              <a:latin typeface="Arial"/>
              <a:ea typeface="+mj-lt"/>
              <a:cs typeface="Arial"/>
            </a:endParaRPr>
          </a:p>
          <a:p>
            <a:pPr algn="ctr">
              <a:lnSpc>
                <a:spcPct val="150000"/>
              </a:lnSpc>
            </a:pPr>
            <a:r>
              <a:rPr lang="en-US" sz="2000" b="1" dirty="0">
                <a:latin typeface="Arial"/>
                <a:ea typeface="+mj-lt"/>
                <a:cs typeface="Arial"/>
              </a:rPr>
              <a:t>MATHEMATICS AND COMPUTING</a:t>
            </a:r>
            <a:endParaRPr lang="en-US" sz="2000" dirty="0">
              <a:latin typeface="Arial"/>
              <a:ea typeface="+mj-lt"/>
              <a:cs typeface="Arial"/>
            </a:endParaRPr>
          </a:p>
          <a:p>
            <a:pPr algn="ctr">
              <a:lnSpc>
                <a:spcPct val="150000"/>
              </a:lnSpc>
            </a:pPr>
            <a:r>
              <a:rPr lang="en-US" sz="2000" dirty="0">
                <a:latin typeface="Arial"/>
                <a:ea typeface="+mj-lt"/>
                <a:cs typeface="Arial"/>
              </a:rPr>
              <a:t>BY </a:t>
            </a:r>
          </a:p>
          <a:p>
            <a:pPr algn="ctr">
              <a:lnSpc>
                <a:spcPct val="150000"/>
              </a:lnSpc>
            </a:pPr>
            <a:r>
              <a:rPr lang="en-US" sz="2000" b="1" dirty="0">
                <a:latin typeface="Arial"/>
                <a:ea typeface="+mj-lt"/>
                <a:cs typeface="Arial"/>
              </a:rPr>
              <a:t>Sandeep saurav</a:t>
            </a:r>
            <a:endParaRPr lang="en-US" sz="2000" dirty="0">
              <a:latin typeface="Arial"/>
              <a:ea typeface="+mj-lt"/>
              <a:cs typeface="Arial"/>
            </a:endParaRPr>
          </a:p>
          <a:p>
            <a:pPr algn="ctr">
              <a:lnSpc>
                <a:spcPct val="150000"/>
              </a:lnSpc>
            </a:pPr>
            <a:r>
              <a:rPr lang="en-US" sz="2000" b="1" dirty="0">
                <a:latin typeface="Arial"/>
                <a:ea typeface="+mj-lt"/>
                <a:cs typeface="Arial"/>
              </a:rPr>
              <a:t>  (IMH/10014/21) </a:t>
            </a:r>
            <a:br>
              <a:rPr lang="en-US" sz="2000" b="1" dirty="0">
                <a:latin typeface="Arial"/>
                <a:ea typeface="+mj-lt"/>
                <a:cs typeface="Arial"/>
              </a:rPr>
            </a:br>
            <a:br>
              <a:rPr lang="en-US" sz="2000" b="1" dirty="0">
                <a:latin typeface="Arial"/>
                <a:ea typeface="+mj-lt"/>
                <a:cs typeface="Arial"/>
              </a:rPr>
            </a:br>
            <a:br>
              <a:rPr lang="en-US" sz="2000" b="1" dirty="0">
                <a:latin typeface="Arial"/>
                <a:ea typeface="+mj-lt"/>
                <a:cs typeface="Arial"/>
              </a:rPr>
            </a:br>
            <a:br>
              <a:rPr lang="en-US" sz="2000" b="1" dirty="0">
                <a:latin typeface="Arial"/>
                <a:ea typeface="+mj-lt"/>
                <a:cs typeface="Arial"/>
              </a:rPr>
            </a:br>
            <a:endParaRPr lang="en-US" sz="2000" b="1" dirty="0">
              <a:latin typeface="Arial"/>
              <a:ea typeface="+mj-lt"/>
              <a:cs typeface="Arial"/>
            </a:endParaRPr>
          </a:p>
          <a:p>
            <a:pPr algn="ctr">
              <a:lnSpc>
                <a:spcPct val="150000"/>
              </a:lnSpc>
            </a:pPr>
            <a:r>
              <a:rPr lang="en-US" sz="1600" dirty="0">
                <a:latin typeface="Arial"/>
                <a:ea typeface="+mj-lt"/>
                <a:cs typeface="Arial"/>
              </a:rPr>
              <a:t>DEPARTMENT OF MATHEMATICS</a:t>
            </a:r>
          </a:p>
          <a:p>
            <a:pPr algn="ctr">
              <a:lnSpc>
                <a:spcPct val="150000"/>
              </a:lnSpc>
            </a:pPr>
            <a:r>
              <a:rPr lang="en-US" sz="1600" dirty="0">
                <a:latin typeface="Arial"/>
                <a:ea typeface="+mj-lt"/>
                <a:cs typeface="Arial"/>
              </a:rPr>
              <a:t>BIRLA INSTITUTE OF TECHNOLOGY</a:t>
            </a:r>
          </a:p>
          <a:p>
            <a:pPr algn="ctr">
              <a:lnSpc>
                <a:spcPct val="150000"/>
              </a:lnSpc>
            </a:pPr>
            <a:r>
              <a:rPr lang="en-US" sz="1600" dirty="0">
                <a:latin typeface="Arial"/>
                <a:ea typeface="+mj-lt"/>
                <a:cs typeface="Arial"/>
              </a:rPr>
              <a:t>MESRA-835215,</a:t>
            </a:r>
          </a:p>
          <a:p>
            <a:pPr algn="ctr">
              <a:lnSpc>
                <a:spcPct val="150000"/>
              </a:lnSpc>
            </a:pPr>
            <a:r>
              <a:rPr lang="en-US" sz="1600" dirty="0">
                <a:latin typeface="Arial"/>
                <a:ea typeface="+mj-lt"/>
                <a:cs typeface="Arial"/>
              </a:rPr>
              <a:t>RANCHI</a:t>
            </a:r>
            <a:endParaRPr lang="en-US" sz="1600" b="1" dirty="0">
              <a:latin typeface="Calibri"/>
              <a:ea typeface="+mj-lt"/>
              <a:cs typeface="+mj-lt"/>
            </a:endParaRPr>
          </a:p>
        </p:txBody>
      </p:sp>
      <p:pic>
        <p:nvPicPr>
          <p:cNvPr id="5" name="Content Placeholder 4" descr="A red circle with a white and grey circle with a red and white circle with a white circle with a red and grey circle with a white circle with a red and grey circle with a white circle&#10;&#10;Description automatically generated">
            <a:extLst>
              <a:ext uri="{FF2B5EF4-FFF2-40B4-BE49-F238E27FC236}">
                <a16:creationId xmlns:a16="http://schemas.microsoft.com/office/drawing/2014/main" id="{96B7C0EC-7104-0EAB-9032-8499B74449BE}"/>
              </a:ext>
            </a:extLst>
          </p:cNvPr>
          <p:cNvPicPr>
            <a:picLocks noGrp="1" noChangeAspect="1"/>
          </p:cNvPicPr>
          <p:nvPr>
            <p:ph idx="1"/>
          </p:nvPr>
        </p:nvPicPr>
        <p:blipFill>
          <a:blip r:embed="rId2"/>
          <a:stretch>
            <a:fillRect/>
          </a:stretch>
        </p:blipFill>
        <p:spPr>
          <a:xfrm>
            <a:off x="5341554" y="3624038"/>
            <a:ext cx="1508891" cy="1516511"/>
          </a:xfrm>
        </p:spPr>
      </p:pic>
    </p:spTree>
    <p:extLst>
      <p:ext uri="{BB962C8B-B14F-4D97-AF65-F5344CB8AC3E}">
        <p14:creationId xmlns:p14="http://schemas.microsoft.com/office/powerpoint/2010/main" val="29735946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F884-D70F-5E2D-F875-3A521C8232A0}"/>
              </a:ext>
            </a:extLst>
          </p:cNvPr>
          <p:cNvSpPr>
            <a:spLocks noGrp="1"/>
          </p:cNvSpPr>
          <p:nvPr>
            <p:ph type="title"/>
          </p:nvPr>
        </p:nvSpPr>
        <p:spPr>
          <a:xfrm>
            <a:off x="838200" y="2769054"/>
            <a:ext cx="10515600" cy="1325563"/>
          </a:xfrm>
        </p:spPr>
        <p:txBody>
          <a:bodyPr/>
          <a:lstStyle/>
          <a:p>
            <a:pPr algn="ctr"/>
            <a:r>
              <a:rPr lang="en-US" dirty="0">
                <a:latin typeface="Times New Roman"/>
                <a:ea typeface="Calibri"/>
                <a:cs typeface="Calibri"/>
              </a:rPr>
              <a:t>THANK  YOU</a:t>
            </a:r>
          </a:p>
        </p:txBody>
      </p:sp>
    </p:spTree>
    <p:extLst>
      <p:ext uri="{BB962C8B-B14F-4D97-AF65-F5344CB8AC3E}">
        <p14:creationId xmlns:p14="http://schemas.microsoft.com/office/powerpoint/2010/main" val="2661897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609A-FBE9-C435-AB1F-AF692B4D2258}"/>
              </a:ext>
            </a:extLst>
          </p:cNvPr>
          <p:cNvSpPr>
            <a:spLocks noGrp="1"/>
          </p:cNvSpPr>
          <p:nvPr>
            <p:ph type="title"/>
          </p:nvPr>
        </p:nvSpPr>
        <p:spPr/>
        <p:txBody>
          <a:bodyPr/>
          <a:lstStyle/>
          <a:p>
            <a:r>
              <a:rPr lang="en-IN" dirty="0"/>
              <a:t>INTRODUCTION </a:t>
            </a:r>
          </a:p>
        </p:txBody>
      </p:sp>
      <p:sp>
        <p:nvSpPr>
          <p:cNvPr id="3" name="Content Placeholder 2">
            <a:extLst>
              <a:ext uri="{FF2B5EF4-FFF2-40B4-BE49-F238E27FC236}">
                <a16:creationId xmlns:a16="http://schemas.microsoft.com/office/drawing/2014/main" id="{D6328CFB-6C30-A589-90CF-180DA5BE6E3D}"/>
              </a:ext>
            </a:extLst>
          </p:cNvPr>
          <p:cNvSpPr>
            <a:spLocks noGrp="1"/>
          </p:cNvSpPr>
          <p:nvPr>
            <p:ph idx="1"/>
          </p:nvPr>
        </p:nvSpPr>
        <p:spPr>
          <a:xfrm>
            <a:off x="838200" y="1825625"/>
            <a:ext cx="10515600" cy="4178665"/>
          </a:xfrm>
        </p:spPr>
        <p:txBody>
          <a:bodyPr/>
          <a:lstStyle/>
          <a:p>
            <a:pPr algn="just">
              <a:lnSpc>
                <a:spcPct val="116000"/>
              </a:lnSpc>
              <a:spcBef>
                <a:spcPts val="1200"/>
              </a:spcBef>
              <a:spcAft>
                <a:spcPts val="1200"/>
              </a:spcAft>
            </a:pPr>
            <a:r>
              <a:rPr lang="en-IN" sz="1800" dirty="0">
                <a:effectLst/>
                <a:latin typeface="Calibri" panose="020F0502020204030204" pitchFamily="34" charset="0"/>
                <a:ea typeface="Times New Roman" panose="02020603050405020304" pitchFamily="18" charset="0"/>
                <a:cs typeface="Calibri" panose="020F0502020204030204" pitchFamily="34" charset="0"/>
              </a:rPr>
              <a:t>The Fourier transform is a fundamental tool in image processing, providing deep insights into the spatial frequency content of images and opening a wide range of transformative applications. This revolutionary tool, which has its roots in the graceful mathematics of Fourier series, approximates any periodic function as the sum of sinusoidal functions, revealing the essential idea that complicated phenomena may be broken down into smaller, more manageable parts. </a:t>
            </a:r>
          </a:p>
          <a:p>
            <a:pPr marL="0" indent="0" algn="just">
              <a:buNone/>
            </a:pPr>
            <a:r>
              <a:rPr lang="en-IN" sz="1800" b="1" dirty="0">
                <a:effectLst/>
                <a:latin typeface="Calibri" panose="020F0502020204030204" pitchFamily="34" charset="0"/>
                <a:ea typeface="Times New Roman" panose="02020603050405020304" pitchFamily="18" charset="0"/>
              </a:rPr>
              <a:t>Fourier Transform and Its Application in Image Processing</a:t>
            </a:r>
            <a:endParaRPr lang="en-IN" sz="1800" dirty="0">
              <a:effectLst/>
              <a:latin typeface="Times New Roman" panose="02020603050405020304" pitchFamily="18" charset="0"/>
              <a:ea typeface="Times New Roman" panose="02020603050405020304" pitchFamily="18" charset="0"/>
            </a:endParaRPr>
          </a:p>
          <a:p>
            <a:pPr algn="just">
              <a:lnSpc>
                <a:spcPct val="116000"/>
              </a:lnSpc>
              <a:spcBef>
                <a:spcPts val="1200"/>
              </a:spcBef>
              <a:spcAft>
                <a:spcPts val="1200"/>
              </a:spcAft>
            </a:pPr>
            <a:r>
              <a:rPr lang="en-IN" sz="1800" dirty="0">
                <a:effectLst/>
                <a:latin typeface="Calibri" panose="020F0502020204030204" pitchFamily="34" charset="0"/>
                <a:ea typeface="Times New Roman" panose="02020603050405020304" pitchFamily="18" charset="0"/>
                <a:cs typeface="Calibri" panose="020F0502020204030204" pitchFamily="34" charset="0"/>
              </a:rPr>
              <a:t>The use of the Fourier transform has become ubiquitous with the development of digital imaging, providing deep insights into the spatial frequency composition of images. An extensive range of image processing applications are made possible by the Fourier Transform (FT), which is an extension of the DFT to continuous functions and a potent tool for examining the frequency content of images.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6000"/>
              </a:lnSpc>
              <a:spcBef>
                <a:spcPts val="1200"/>
              </a:spcBef>
              <a:spcAft>
                <a:spcPts val="1200"/>
              </a:spcAft>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a:p>
            <a:endParaRPr lang="en-IN" dirty="0"/>
          </a:p>
        </p:txBody>
      </p:sp>
    </p:spTree>
    <p:extLst>
      <p:ext uri="{BB962C8B-B14F-4D97-AF65-F5344CB8AC3E}">
        <p14:creationId xmlns:p14="http://schemas.microsoft.com/office/powerpoint/2010/main" val="318185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340AF-C209-4996-6C5B-C5DAD3D34984}"/>
              </a:ext>
            </a:extLst>
          </p:cNvPr>
          <p:cNvSpPr>
            <a:spLocks noGrp="1"/>
          </p:cNvSpPr>
          <p:nvPr>
            <p:ph type="title"/>
          </p:nvPr>
        </p:nvSpPr>
        <p:spPr>
          <a:xfrm>
            <a:off x="765372" y="268021"/>
            <a:ext cx="6663116" cy="1156177"/>
          </a:xfrm>
        </p:spPr>
        <p:txBody>
          <a:bodyPr/>
          <a:lstStyle/>
          <a:p>
            <a:r>
              <a:rPr lang="en-IN" dirty="0"/>
              <a:t>Mathematical background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DE5B992-EC34-FED1-A89E-7AD25B1C45C9}"/>
                  </a:ext>
                </a:extLst>
              </p:cNvPr>
              <p:cNvSpPr>
                <a:spLocks noGrp="1"/>
              </p:cNvSpPr>
              <p:nvPr>
                <p:ph idx="1"/>
              </p:nvPr>
            </p:nvSpPr>
            <p:spPr>
              <a:xfrm>
                <a:off x="765371" y="1332011"/>
                <a:ext cx="7127373" cy="3919720"/>
              </a:xfrm>
            </p:spPr>
            <p:txBody>
              <a:bodyPr>
                <a:normAutofit/>
              </a:bodyPr>
              <a:lstStyle/>
              <a:p>
                <a:r>
                  <a:rPr lang="en-US" sz="1800" b="1" i="0" u="none" strike="noStrike" baseline="0" dirty="0">
                    <a:solidFill>
                      <a:srgbClr val="000000"/>
                    </a:solidFill>
                    <a:latin typeface="Calibri" panose="020F0502020204030204" pitchFamily="34" charset="0"/>
                  </a:rPr>
                  <a:t>2.1. Inner products between vectors and functions </a:t>
                </a:r>
                <a:endParaRPr lang="en-US" sz="1800" i="1" dirty="0">
                  <a:effectLst/>
                  <a:latin typeface="Cambria Math" panose="02040503050406030204" pitchFamily="18" charset="0"/>
                  <a:ea typeface="Aptos" panose="020B0004020202020204" pitchFamily="34" charset="0"/>
                  <a:cs typeface="Calibri" panose="020F0502020204030204" pitchFamily="34" charset="0"/>
                </a:endParaRPr>
              </a:p>
              <a:p>
                <a:pPr lvl="1"/>
                <a:r>
                  <a:rPr lang="en-US" sz="2000" dirty="0">
                    <a:effectLst/>
                    <a:ea typeface="Aptos" panose="020B0004020202020204" pitchFamily="34" charset="0"/>
                    <a:cs typeface="Calibri" panose="020F0502020204030204" pitchFamily="34" charset="0"/>
                  </a:rPr>
                  <a:t> </a:t>
                </a:r>
                <a14:m>
                  <m:oMath xmlns:m="http://schemas.openxmlformats.org/officeDocument/2006/math">
                    <m:r>
                      <a:rPr lang="en-US" sz="2000" i="1" smtClean="0">
                        <a:effectLst/>
                        <a:latin typeface="Cambria Math" panose="02040503050406030204" pitchFamily="18" charset="0"/>
                        <a:ea typeface="Aptos" panose="020B0004020202020204" pitchFamily="34" charset="0"/>
                        <a:cs typeface="Calibri" panose="020F0502020204030204" pitchFamily="34" charset="0"/>
                      </a:rPr>
                      <m:t>𝑏</m:t>
                    </m:r>
                    <m:d>
                      <m:dPr>
                        <m:ctrlPr>
                          <a:rPr lang="en-IN" sz="2000" i="1">
                            <a:effectLst/>
                            <a:latin typeface="Cambria Math" panose="02040503050406030204" pitchFamily="18" charset="0"/>
                            <a:ea typeface="Aptos" panose="020B0004020202020204" pitchFamily="34" charset="0"/>
                            <a:cs typeface="Calibri" panose="020F0502020204030204" pitchFamily="34" charset="0"/>
                          </a:rPr>
                        </m:ctrlPr>
                      </m:dPr>
                      <m:e>
                        <m:r>
                          <a:rPr lang="en-US" sz="2000" i="1">
                            <a:effectLst/>
                            <a:latin typeface="Cambria Math" panose="02040503050406030204" pitchFamily="18" charset="0"/>
                            <a:ea typeface="Aptos" panose="020B0004020202020204" pitchFamily="34" charset="0"/>
                            <a:cs typeface="Calibri" panose="020F0502020204030204" pitchFamily="34" charset="0"/>
                          </a:rPr>
                          <m:t>𝑥</m:t>
                        </m:r>
                      </m:e>
                    </m:d>
                    <m:r>
                      <a:rPr lang="en-US" sz="2000" i="1">
                        <a:effectLst/>
                        <a:latin typeface="Cambria Math" panose="02040503050406030204" pitchFamily="18" charset="0"/>
                        <a:ea typeface="Aptos" panose="020B0004020202020204" pitchFamily="34" charset="0"/>
                        <a:cs typeface="Calibri" panose="020F0502020204030204" pitchFamily="34" charset="0"/>
                      </a:rPr>
                      <m:t>=</m:t>
                    </m:r>
                    <m:nary>
                      <m:naryPr>
                        <m:ctrlPr>
                          <a:rPr lang="en-IN" sz="2000" i="1">
                            <a:effectLst/>
                            <a:latin typeface="Cambria Math" panose="02040503050406030204" pitchFamily="18" charset="0"/>
                            <a:ea typeface="Aptos" panose="020B0004020202020204" pitchFamily="34" charset="0"/>
                            <a:cs typeface="Calibri" panose="020F0502020204030204" pitchFamily="34" charset="0"/>
                          </a:rPr>
                        </m:ctrlPr>
                      </m:naryPr>
                      <m:sub>
                        <m:r>
                          <a:rPr lang="en-US" sz="2000" i="1">
                            <a:effectLst/>
                            <a:latin typeface="Cambria Math" panose="02040503050406030204" pitchFamily="18" charset="0"/>
                            <a:ea typeface="Aptos" panose="020B0004020202020204" pitchFamily="34" charset="0"/>
                            <a:cs typeface="Calibri" panose="020F0502020204030204" pitchFamily="34" charset="0"/>
                          </a:rPr>
                          <m:t>𝑎</m:t>
                        </m:r>
                      </m:sub>
                      <m:sup>
                        <m:r>
                          <a:rPr lang="en-US" sz="2000" i="1">
                            <a:effectLst/>
                            <a:latin typeface="Cambria Math" panose="02040503050406030204" pitchFamily="18" charset="0"/>
                            <a:ea typeface="Aptos" panose="020B0004020202020204" pitchFamily="34" charset="0"/>
                            <a:cs typeface="Calibri" panose="020F0502020204030204" pitchFamily="34" charset="0"/>
                          </a:rPr>
                          <m:t>𝑏</m:t>
                        </m:r>
                      </m:sup>
                      <m:e>
                        <m:r>
                          <a:rPr lang="en-US" sz="2000" i="1">
                            <a:effectLst/>
                            <a:latin typeface="Cambria Math" panose="02040503050406030204" pitchFamily="18" charset="0"/>
                            <a:ea typeface="Aptos" panose="020B0004020202020204" pitchFamily="34" charset="0"/>
                            <a:cs typeface="Calibri" panose="020F0502020204030204" pitchFamily="34" charset="0"/>
                          </a:rPr>
                          <m:t>𝑓</m:t>
                        </m:r>
                        <m:d>
                          <m:dPr>
                            <m:ctrlPr>
                              <a:rPr lang="en-IN" sz="2000" i="1">
                                <a:effectLst/>
                                <a:latin typeface="Cambria Math" panose="02040503050406030204" pitchFamily="18" charset="0"/>
                                <a:ea typeface="Aptos" panose="020B0004020202020204" pitchFamily="34" charset="0"/>
                                <a:cs typeface="Calibri" panose="020F0502020204030204" pitchFamily="34" charset="0"/>
                              </a:rPr>
                            </m:ctrlPr>
                          </m:dPr>
                          <m:e>
                            <m:r>
                              <a:rPr lang="en-US" sz="2000" i="1">
                                <a:effectLst/>
                                <a:latin typeface="Cambria Math" panose="02040503050406030204" pitchFamily="18" charset="0"/>
                                <a:ea typeface="Aptos" panose="020B0004020202020204" pitchFamily="34" charset="0"/>
                                <a:cs typeface="Calibri" panose="020F0502020204030204" pitchFamily="34" charset="0"/>
                              </a:rPr>
                              <m:t>𝑥</m:t>
                            </m:r>
                          </m:e>
                        </m:d>
                        <m:r>
                          <a:rPr lang="en-US" sz="2000" i="1">
                            <a:effectLst/>
                            <a:latin typeface="Cambria Math" panose="02040503050406030204" pitchFamily="18" charset="0"/>
                            <a:ea typeface="Aptos" panose="020B0004020202020204" pitchFamily="34" charset="0"/>
                            <a:cs typeface="Calibri" panose="020F0502020204030204" pitchFamily="34" charset="0"/>
                          </a:rPr>
                          <m:t>𝑔</m:t>
                        </m:r>
                        <m:d>
                          <m:dPr>
                            <m:ctrlPr>
                              <a:rPr lang="en-IN" sz="2000" i="1">
                                <a:effectLst/>
                                <a:latin typeface="Cambria Math" panose="02040503050406030204" pitchFamily="18" charset="0"/>
                                <a:ea typeface="Aptos" panose="020B0004020202020204" pitchFamily="34" charset="0"/>
                                <a:cs typeface="Calibri" panose="020F0502020204030204" pitchFamily="34" charset="0"/>
                              </a:rPr>
                            </m:ctrlPr>
                          </m:dPr>
                          <m:e>
                            <m:r>
                              <a:rPr lang="en-US" sz="2000" i="1">
                                <a:effectLst/>
                                <a:latin typeface="Cambria Math" panose="02040503050406030204" pitchFamily="18" charset="0"/>
                                <a:ea typeface="Aptos" panose="020B0004020202020204" pitchFamily="34" charset="0"/>
                                <a:cs typeface="Calibri" panose="020F0502020204030204" pitchFamily="34" charset="0"/>
                              </a:rPr>
                              <m:t>𝑥</m:t>
                            </m:r>
                          </m:e>
                        </m:d>
                      </m:e>
                    </m:nary>
                    <m:r>
                      <a:rPr lang="en-US" sz="2000" i="1">
                        <a:effectLst/>
                        <a:latin typeface="Cambria Math" panose="02040503050406030204" pitchFamily="18" charset="0"/>
                        <a:ea typeface="Aptos" panose="020B0004020202020204" pitchFamily="34" charset="0"/>
                        <a:cs typeface="Calibri" panose="020F0502020204030204" pitchFamily="34" charset="0"/>
                      </a:rPr>
                      <m:t> </m:t>
                    </m:r>
                    <m:r>
                      <a:rPr lang="en-US" sz="2000" i="1">
                        <a:effectLst/>
                        <a:latin typeface="Cambria Math" panose="02040503050406030204" pitchFamily="18" charset="0"/>
                        <a:ea typeface="Aptos" panose="020B0004020202020204" pitchFamily="34" charset="0"/>
                        <a:cs typeface="Calibri" panose="020F0502020204030204" pitchFamily="34" charset="0"/>
                      </a:rPr>
                      <m:t>𝑑𝑥</m:t>
                    </m:r>
                  </m:oMath>
                </a14:m>
                <a:endParaRPr lang="en-IN" sz="2000" dirty="0"/>
              </a:p>
              <a:p>
                <a:pPr lvl="1"/>
                <a:r>
                  <a:rPr lang="en-IN" sz="2000" dirty="0">
                    <a:effectLst/>
                    <a:ea typeface="Aptos" panose="020B0004020202020204" pitchFamily="34" charset="0"/>
                    <a:cs typeface="Calibri" panose="020F0502020204030204" pitchFamily="34" charset="0"/>
                  </a:rPr>
                  <a:t> </a:t>
                </a:r>
                <a14:m>
                  <m:oMath xmlns:m="http://schemas.openxmlformats.org/officeDocument/2006/math">
                    <m:d>
                      <m:dPr>
                        <m:begChr m:val="⟨"/>
                        <m:endChr m:val="⟩"/>
                        <m:ctrlPr>
                          <a:rPr lang="en-IN" sz="2000" i="1" smtClean="0">
                            <a:effectLst/>
                            <a:latin typeface="Cambria Math" panose="02040503050406030204" pitchFamily="18" charset="0"/>
                            <a:ea typeface="Aptos" panose="020B0004020202020204" pitchFamily="34" charset="0"/>
                            <a:cs typeface="Calibri" panose="020F0502020204030204" pitchFamily="34" charset="0"/>
                          </a:rPr>
                        </m:ctrlPr>
                      </m:dPr>
                      <m:e>
                        <m:r>
                          <a:rPr lang="en-US" sz="2000" i="1">
                            <a:effectLst/>
                            <a:latin typeface="Cambria Math" panose="02040503050406030204" pitchFamily="18" charset="0"/>
                            <a:ea typeface="Aptos" panose="020B0004020202020204" pitchFamily="34" charset="0"/>
                            <a:cs typeface="Calibri" panose="020F0502020204030204" pitchFamily="34" charset="0"/>
                          </a:rPr>
                          <m:t>𝑓</m:t>
                        </m:r>
                        <m:r>
                          <a:rPr lang="en-US" sz="2000" i="1">
                            <a:effectLst/>
                            <a:latin typeface="Cambria Math" panose="02040503050406030204" pitchFamily="18" charset="0"/>
                            <a:ea typeface="Aptos" panose="020B0004020202020204" pitchFamily="34" charset="0"/>
                            <a:cs typeface="Calibri" panose="020F0502020204030204" pitchFamily="34" charset="0"/>
                          </a:rPr>
                          <m:t>,</m:t>
                        </m:r>
                        <m:r>
                          <a:rPr lang="en-US" sz="2000" i="1">
                            <a:effectLst/>
                            <a:latin typeface="Cambria Math" panose="02040503050406030204" pitchFamily="18" charset="0"/>
                            <a:ea typeface="Aptos" panose="020B0004020202020204" pitchFamily="34" charset="0"/>
                            <a:cs typeface="Calibri" panose="020F0502020204030204" pitchFamily="34" charset="0"/>
                          </a:rPr>
                          <m:t>𝑔</m:t>
                        </m:r>
                      </m:e>
                    </m:d>
                    <m:r>
                      <a:rPr lang="en-US" sz="2000" i="1">
                        <a:effectLst/>
                        <a:latin typeface="Cambria Math" panose="02040503050406030204" pitchFamily="18" charset="0"/>
                        <a:ea typeface="Aptos" panose="020B0004020202020204" pitchFamily="34" charset="0"/>
                        <a:cs typeface="Calibri" panose="020F0502020204030204" pitchFamily="34" charset="0"/>
                      </a:rPr>
                      <m:t>=</m:t>
                    </m:r>
                    <m:nary>
                      <m:naryPr>
                        <m:chr m:val="∑"/>
                        <m:ctrlPr>
                          <a:rPr lang="en-IN" sz="2000" i="1">
                            <a:effectLst/>
                            <a:latin typeface="Cambria Math" panose="02040503050406030204" pitchFamily="18" charset="0"/>
                            <a:ea typeface="Aptos" panose="020B0004020202020204" pitchFamily="34" charset="0"/>
                            <a:cs typeface="Calibri" panose="020F0502020204030204" pitchFamily="34" charset="0"/>
                          </a:rPr>
                        </m:ctrlPr>
                      </m:naryPr>
                      <m:sub>
                        <m:r>
                          <a:rPr lang="en-US" sz="2000" i="1">
                            <a:effectLst/>
                            <a:latin typeface="Cambria Math" panose="02040503050406030204" pitchFamily="18" charset="0"/>
                            <a:ea typeface="Aptos" panose="020B0004020202020204" pitchFamily="34" charset="0"/>
                            <a:cs typeface="Calibri" panose="020F0502020204030204" pitchFamily="34" charset="0"/>
                          </a:rPr>
                          <m:t>𝑘</m:t>
                        </m:r>
                        <m:r>
                          <a:rPr lang="en-US" sz="2000" i="1">
                            <a:effectLst/>
                            <a:latin typeface="Cambria Math" panose="02040503050406030204" pitchFamily="18" charset="0"/>
                            <a:ea typeface="Aptos" panose="020B0004020202020204" pitchFamily="34" charset="0"/>
                            <a:cs typeface="Calibri" panose="020F0502020204030204" pitchFamily="34" charset="0"/>
                          </a:rPr>
                          <m:t>=1</m:t>
                        </m:r>
                      </m:sub>
                      <m:sup>
                        <m:r>
                          <a:rPr lang="en-US" sz="2000" i="1">
                            <a:effectLst/>
                            <a:latin typeface="Cambria Math" panose="02040503050406030204" pitchFamily="18" charset="0"/>
                            <a:ea typeface="Aptos" panose="020B0004020202020204" pitchFamily="34" charset="0"/>
                            <a:cs typeface="Calibri" panose="020F0502020204030204" pitchFamily="34" charset="0"/>
                          </a:rPr>
                          <m:t>𝑛</m:t>
                        </m:r>
                      </m:sup>
                      <m:e>
                        <m:sSub>
                          <m:sSubPr>
                            <m:ctrlPr>
                              <a:rPr lang="en-IN" sz="2000" i="1">
                                <a:effectLst/>
                                <a:latin typeface="Cambria Math" panose="02040503050406030204" pitchFamily="18" charset="0"/>
                                <a:ea typeface="Aptos" panose="020B0004020202020204" pitchFamily="34" charset="0"/>
                                <a:cs typeface="Calibri" panose="020F0502020204030204" pitchFamily="34" charset="0"/>
                              </a:rPr>
                            </m:ctrlPr>
                          </m:sSubPr>
                          <m:e>
                            <m:r>
                              <a:rPr lang="en-US" sz="2000" i="1">
                                <a:effectLst/>
                                <a:latin typeface="Cambria Math" panose="02040503050406030204" pitchFamily="18" charset="0"/>
                                <a:ea typeface="Aptos" panose="020B0004020202020204" pitchFamily="34" charset="0"/>
                                <a:cs typeface="Calibri" panose="020F0502020204030204" pitchFamily="34" charset="0"/>
                              </a:rPr>
                              <m:t>𝑓</m:t>
                            </m:r>
                          </m:e>
                          <m:sub>
                            <m:r>
                              <a:rPr lang="en-US" sz="2000" i="1">
                                <a:effectLst/>
                                <a:latin typeface="Cambria Math" panose="02040503050406030204" pitchFamily="18" charset="0"/>
                                <a:ea typeface="Aptos" panose="020B0004020202020204" pitchFamily="34" charset="0"/>
                                <a:cs typeface="Calibri" panose="020F0502020204030204" pitchFamily="34" charset="0"/>
                              </a:rPr>
                              <m:t>𝑘</m:t>
                            </m:r>
                          </m:sub>
                        </m:sSub>
                        <m:sSub>
                          <m:sSubPr>
                            <m:ctrlPr>
                              <a:rPr lang="en-IN" sz="2000" i="1">
                                <a:effectLst/>
                                <a:latin typeface="Cambria Math" panose="02040503050406030204" pitchFamily="18" charset="0"/>
                                <a:ea typeface="Aptos" panose="020B0004020202020204" pitchFamily="34" charset="0"/>
                                <a:cs typeface="Calibri" panose="020F0502020204030204" pitchFamily="34" charset="0"/>
                              </a:rPr>
                            </m:ctrlPr>
                          </m:sSubPr>
                          <m:e>
                            <m:r>
                              <a:rPr lang="en-US" sz="2000" i="1">
                                <a:effectLst/>
                                <a:latin typeface="Cambria Math" panose="02040503050406030204" pitchFamily="18" charset="0"/>
                                <a:ea typeface="Aptos" panose="020B0004020202020204" pitchFamily="34" charset="0"/>
                                <a:cs typeface="Calibri" panose="020F0502020204030204" pitchFamily="34" charset="0"/>
                              </a:rPr>
                              <m:t>𝑔</m:t>
                            </m:r>
                          </m:e>
                          <m:sub>
                            <m:r>
                              <a:rPr lang="en-US" sz="2000" i="1">
                                <a:effectLst/>
                                <a:latin typeface="Cambria Math" panose="02040503050406030204" pitchFamily="18" charset="0"/>
                                <a:ea typeface="Aptos" panose="020B0004020202020204" pitchFamily="34" charset="0"/>
                                <a:cs typeface="Calibri" panose="020F0502020204030204" pitchFamily="34" charset="0"/>
                              </a:rPr>
                              <m:t>𝑘</m:t>
                            </m:r>
                          </m:sub>
                        </m:sSub>
                      </m:e>
                    </m:nary>
                  </m:oMath>
                </a14:m>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p>
                <a:pPr lvl="1"/>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IN" sz="2000" b="1" dirty="0">
                    <a:effectLst/>
                    <a:latin typeface="Calibri" panose="020F0502020204030204" pitchFamily="34" charset="0"/>
                    <a:ea typeface="Times New Roman" panose="02020603050405020304" pitchFamily="18" charset="0"/>
                    <a:cs typeface="Times New Roman" panose="02020603050405020304" pitchFamily="18" charset="0"/>
                  </a:rPr>
                  <a:t>2.2. Fourier transform</a:t>
                </a:r>
              </a:p>
              <a:p>
                <a:pPr lvl="1"/>
                <a14:m>
                  <m:oMath xmlns:m="http://schemas.openxmlformats.org/officeDocument/2006/math">
                    <m:r>
                      <a:rPr lang="en-US" sz="2000" i="1" kern="0" smtClean="0">
                        <a:effectLst/>
                        <a:latin typeface="Cambria Math" panose="02040503050406030204" pitchFamily="18" charset="0"/>
                        <a:ea typeface="Aptos" panose="020B0004020202020204" pitchFamily="34" charset="0"/>
                        <a:cs typeface="Calibri" panose="020F0502020204030204" pitchFamily="34" charset="0"/>
                      </a:rPr>
                      <m:t>𝑓</m:t>
                    </m:r>
                    <m:d>
                      <m:dPr>
                        <m:ctrlPr>
                          <a:rPr lang="en-IN" sz="2000" i="1">
                            <a:effectLst/>
                            <a:latin typeface="Cambria Math" panose="02040503050406030204" pitchFamily="18" charset="0"/>
                            <a:ea typeface="Aptos" panose="020B0004020202020204" pitchFamily="34" charset="0"/>
                            <a:cs typeface="Calibri" panose="020F0502020204030204" pitchFamily="34" charset="0"/>
                          </a:rPr>
                        </m:ctrlPr>
                      </m:dPr>
                      <m:e>
                        <m:r>
                          <a:rPr lang="en-US" sz="2000" i="1" kern="0">
                            <a:effectLst/>
                            <a:latin typeface="Cambria Math" panose="02040503050406030204" pitchFamily="18" charset="0"/>
                            <a:ea typeface="Aptos" panose="020B0004020202020204" pitchFamily="34" charset="0"/>
                            <a:cs typeface="Calibri" panose="020F0502020204030204" pitchFamily="34" charset="0"/>
                          </a:rPr>
                          <m:t>𝑥</m:t>
                        </m:r>
                      </m:e>
                    </m:d>
                    <m:r>
                      <a:rPr lang="en-US" sz="2000" i="1" kern="0">
                        <a:effectLst/>
                        <a:latin typeface="Cambria Math" panose="02040503050406030204" pitchFamily="18" charset="0"/>
                        <a:ea typeface="Aptos" panose="020B0004020202020204" pitchFamily="34" charset="0"/>
                        <a:cs typeface="Calibri" panose="020F0502020204030204" pitchFamily="34" charset="0"/>
                      </a:rPr>
                      <m:t>=</m:t>
                    </m:r>
                    <m:sSub>
                      <m:sSubPr>
                        <m:ctrlPr>
                          <a:rPr lang="en-IN" sz="2000" i="1">
                            <a:effectLst/>
                            <a:latin typeface="Cambria Math" panose="02040503050406030204" pitchFamily="18" charset="0"/>
                            <a:ea typeface="Aptos" panose="020B0004020202020204" pitchFamily="34" charset="0"/>
                            <a:cs typeface="Calibri" panose="020F0502020204030204" pitchFamily="34" charset="0"/>
                          </a:rPr>
                        </m:ctrlPr>
                      </m:sSubPr>
                      <m:e>
                        <m:r>
                          <a:rPr lang="en-US" sz="2000" i="1" kern="0">
                            <a:effectLst/>
                            <a:latin typeface="Cambria Math" panose="02040503050406030204" pitchFamily="18" charset="0"/>
                            <a:ea typeface="Aptos" panose="020B0004020202020204" pitchFamily="34" charset="0"/>
                            <a:cs typeface="Calibri" panose="020F0502020204030204" pitchFamily="34" charset="0"/>
                          </a:rPr>
                          <m:t>𝑎</m:t>
                        </m:r>
                      </m:e>
                      <m:sub>
                        <m:r>
                          <a:rPr lang="en-US" sz="2000" i="1" kern="0">
                            <a:effectLst/>
                            <a:latin typeface="Cambria Math" panose="02040503050406030204" pitchFamily="18" charset="0"/>
                            <a:ea typeface="Aptos" panose="020B0004020202020204" pitchFamily="34" charset="0"/>
                            <a:cs typeface="Calibri" panose="020F0502020204030204" pitchFamily="34" charset="0"/>
                          </a:rPr>
                          <m:t>0</m:t>
                        </m:r>
                      </m:sub>
                    </m:sSub>
                    <m:r>
                      <a:rPr lang="en-US" sz="2000" i="1" kern="0">
                        <a:effectLst/>
                        <a:latin typeface="Cambria Math" panose="02040503050406030204" pitchFamily="18" charset="0"/>
                        <a:ea typeface="Aptos" panose="020B0004020202020204" pitchFamily="34" charset="0"/>
                        <a:cs typeface="Calibri" panose="020F0502020204030204" pitchFamily="34" charset="0"/>
                      </a:rPr>
                      <m:t>+</m:t>
                    </m:r>
                    <m:nary>
                      <m:naryPr>
                        <m:chr m:val="∑"/>
                        <m:ctrlPr>
                          <a:rPr lang="en-IN" sz="2000" i="1">
                            <a:effectLst/>
                            <a:latin typeface="Cambria Math" panose="02040503050406030204" pitchFamily="18" charset="0"/>
                            <a:ea typeface="Aptos" panose="020B0004020202020204" pitchFamily="34" charset="0"/>
                            <a:cs typeface="Calibri" panose="020F0502020204030204" pitchFamily="34" charset="0"/>
                          </a:rPr>
                        </m:ctrlPr>
                      </m:naryPr>
                      <m:sub>
                        <m:r>
                          <a:rPr lang="en-US" sz="2000" i="1" kern="0">
                            <a:effectLst/>
                            <a:latin typeface="Cambria Math" panose="02040503050406030204" pitchFamily="18" charset="0"/>
                            <a:ea typeface="Aptos" panose="020B0004020202020204" pitchFamily="34" charset="0"/>
                            <a:cs typeface="Calibri" panose="020F0502020204030204" pitchFamily="34" charset="0"/>
                          </a:rPr>
                          <m:t>𝑘</m:t>
                        </m:r>
                        <m:r>
                          <a:rPr lang="en-US" sz="2000" i="1" kern="0">
                            <a:effectLst/>
                            <a:latin typeface="Cambria Math" panose="02040503050406030204" pitchFamily="18" charset="0"/>
                            <a:ea typeface="Aptos" panose="020B0004020202020204" pitchFamily="34" charset="0"/>
                            <a:cs typeface="Calibri" panose="020F0502020204030204" pitchFamily="34" charset="0"/>
                          </a:rPr>
                          <m:t>=1</m:t>
                        </m:r>
                      </m:sub>
                      <m:sup>
                        <m:r>
                          <a:rPr lang="en-US" sz="2000" kern="0">
                            <a:effectLst/>
                            <a:latin typeface="Cambria Math" panose="02040503050406030204" pitchFamily="18" charset="0"/>
                            <a:ea typeface="Aptos" panose="020B0004020202020204" pitchFamily="34" charset="0"/>
                            <a:cs typeface="Calibri" panose="020F0502020204030204" pitchFamily="34" charset="0"/>
                          </a:rPr>
                          <m:t>∞</m:t>
                        </m:r>
                      </m:sup>
                      <m:e>
                        <m:d>
                          <m:dPr>
                            <m:ctrlPr>
                              <a:rPr lang="en-IN" sz="2000" i="1">
                                <a:effectLst/>
                                <a:latin typeface="Cambria Math" panose="02040503050406030204" pitchFamily="18" charset="0"/>
                                <a:ea typeface="Aptos" panose="020B0004020202020204" pitchFamily="34" charset="0"/>
                                <a:cs typeface="Calibri" panose="020F0502020204030204" pitchFamily="34" charset="0"/>
                              </a:rPr>
                            </m:ctrlPr>
                          </m:dPr>
                          <m:e>
                            <m:sSub>
                              <m:sSubPr>
                                <m:ctrlPr>
                                  <a:rPr lang="en-IN" sz="2000" i="1">
                                    <a:effectLst/>
                                    <a:latin typeface="Cambria Math" panose="02040503050406030204" pitchFamily="18" charset="0"/>
                                    <a:ea typeface="Aptos" panose="020B0004020202020204" pitchFamily="34" charset="0"/>
                                    <a:cs typeface="Calibri" panose="020F0502020204030204" pitchFamily="34" charset="0"/>
                                  </a:rPr>
                                </m:ctrlPr>
                              </m:sSubPr>
                              <m:e>
                                <m:r>
                                  <a:rPr lang="en-US" sz="2000" i="1" kern="0">
                                    <a:effectLst/>
                                    <a:latin typeface="Cambria Math" panose="02040503050406030204" pitchFamily="18" charset="0"/>
                                    <a:ea typeface="Aptos" panose="020B0004020202020204" pitchFamily="34" charset="0"/>
                                    <a:cs typeface="Calibri" panose="020F0502020204030204" pitchFamily="34" charset="0"/>
                                  </a:rPr>
                                  <m:t>𝑎</m:t>
                                </m:r>
                              </m:e>
                              <m:sub>
                                <m:r>
                                  <a:rPr lang="en-US" sz="2000" i="1" kern="0">
                                    <a:effectLst/>
                                    <a:latin typeface="Cambria Math" panose="02040503050406030204" pitchFamily="18" charset="0"/>
                                    <a:ea typeface="Aptos" panose="020B0004020202020204" pitchFamily="34" charset="0"/>
                                    <a:cs typeface="Calibri" panose="020F0502020204030204" pitchFamily="34" charset="0"/>
                                  </a:rPr>
                                  <m:t>𝑘</m:t>
                                </m:r>
                              </m:sub>
                            </m:sSub>
                            <m:func>
                              <m:funcPr>
                                <m:ctrlPr>
                                  <a:rPr lang="en-IN" sz="2000" i="1">
                                    <a:effectLst/>
                                    <a:latin typeface="Cambria Math" panose="02040503050406030204" pitchFamily="18" charset="0"/>
                                    <a:ea typeface="Aptos" panose="020B0004020202020204" pitchFamily="34" charset="0"/>
                                    <a:cs typeface="Calibri" panose="020F0502020204030204" pitchFamily="34" charset="0"/>
                                  </a:rPr>
                                </m:ctrlPr>
                              </m:funcPr>
                              <m:fName>
                                <m:r>
                                  <m:rPr>
                                    <m:sty m:val="p"/>
                                  </m:rPr>
                                  <a:rPr lang="en-US" sz="2000" kern="0">
                                    <a:effectLst/>
                                    <a:latin typeface="Cambria Math" panose="02040503050406030204" pitchFamily="18" charset="0"/>
                                    <a:ea typeface="Aptos" panose="020B0004020202020204" pitchFamily="34" charset="0"/>
                                    <a:cs typeface="Calibri" panose="020F0502020204030204" pitchFamily="34" charset="0"/>
                                  </a:rPr>
                                  <m:t>cos</m:t>
                                </m:r>
                              </m:fName>
                              <m:e>
                                <m:r>
                                  <a:rPr lang="en-US" sz="2000" i="1" kern="0">
                                    <a:effectLst/>
                                    <a:latin typeface="Cambria Math" panose="02040503050406030204" pitchFamily="18" charset="0"/>
                                    <a:ea typeface="Aptos" panose="020B0004020202020204" pitchFamily="34" charset="0"/>
                                    <a:cs typeface="Calibri" panose="020F0502020204030204" pitchFamily="34" charset="0"/>
                                  </a:rPr>
                                  <m:t>𝑘</m:t>
                                </m:r>
                              </m:e>
                            </m:func>
                            <m:r>
                              <a:rPr lang="en-US" sz="2000" i="1" kern="0">
                                <a:effectLst/>
                                <a:latin typeface="Cambria Math" panose="02040503050406030204" pitchFamily="18" charset="0"/>
                                <a:ea typeface="Aptos" panose="020B0004020202020204" pitchFamily="34" charset="0"/>
                                <a:cs typeface="Calibri" panose="020F0502020204030204" pitchFamily="34" charset="0"/>
                              </a:rPr>
                              <m:t>𝑥</m:t>
                            </m:r>
                            <m:r>
                              <a:rPr lang="en-US" sz="2000" i="1" kern="0">
                                <a:effectLst/>
                                <a:latin typeface="Cambria Math" panose="02040503050406030204" pitchFamily="18" charset="0"/>
                                <a:ea typeface="Aptos" panose="020B0004020202020204" pitchFamily="34" charset="0"/>
                                <a:cs typeface="Calibri" panose="020F0502020204030204" pitchFamily="34" charset="0"/>
                              </a:rPr>
                              <m:t>+</m:t>
                            </m:r>
                            <m:sSub>
                              <m:sSubPr>
                                <m:ctrlPr>
                                  <a:rPr lang="en-IN" sz="2000" i="1">
                                    <a:effectLst/>
                                    <a:latin typeface="Cambria Math" panose="02040503050406030204" pitchFamily="18" charset="0"/>
                                    <a:ea typeface="Aptos" panose="020B0004020202020204" pitchFamily="34" charset="0"/>
                                    <a:cs typeface="Calibri" panose="020F0502020204030204" pitchFamily="34" charset="0"/>
                                  </a:rPr>
                                </m:ctrlPr>
                              </m:sSubPr>
                              <m:e>
                                <m:r>
                                  <a:rPr lang="en-US" sz="2000" i="1" kern="0">
                                    <a:effectLst/>
                                    <a:latin typeface="Cambria Math" panose="02040503050406030204" pitchFamily="18" charset="0"/>
                                    <a:ea typeface="Aptos" panose="020B0004020202020204" pitchFamily="34" charset="0"/>
                                    <a:cs typeface="Calibri" panose="020F0502020204030204" pitchFamily="34" charset="0"/>
                                  </a:rPr>
                                  <m:t>𝑏</m:t>
                                </m:r>
                              </m:e>
                              <m:sub>
                                <m:r>
                                  <a:rPr lang="en-US" sz="2000" i="1" kern="0">
                                    <a:effectLst/>
                                    <a:latin typeface="Cambria Math" panose="02040503050406030204" pitchFamily="18" charset="0"/>
                                    <a:ea typeface="Aptos" panose="020B0004020202020204" pitchFamily="34" charset="0"/>
                                    <a:cs typeface="Calibri" panose="020F0502020204030204" pitchFamily="34" charset="0"/>
                                  </a:rPr>
                                  <m:t>𝑘</m:t>
                                </m:r>
                              </m:sub>
                            </m:sSub>
                            <m:func>
                              <m:funcPr>
                                <m:ctrlPr>
                                  <a:rPr lang="en-IN" sz="2000" i="1">
                                    <a:effectLst/>
                                    <a:latin typeface="Cambria Math" panose="02040503050406030204" pitchFamily="18" charset="0"/>
                                    <a:ea typeface="Aptos" panose="020B0004020202020204" pitchFamily="34" charset="0"/>
                                    <a:cs typeface="Calibri" panose="020F0502020204030204" pitchFamily="34" charset="0"/>
                                  </a:rPr>
                                </m:ctrlPr>
                              </m:funcPr>
                              <m:fName>
                                <m:r>
                                  <m:rPr>
                                    <m:sty m:val="p"/>
                                  </m:rPr>
                                  <a:rPr lang="en-US" sz="2000" kern="0">
                                    <a:effectLst/>
                                    <a:latin typeface="Cambria Math" panose="02040503050406030204" pitchFamily="18" charset="0"/>
                                    <a:ea typeface="Aptos" panose="020B0004020202020204" pitchFamily="34" charset="0"/>
                                    <a:cs typeface="Calibri" panose="020F0502020204030204" pitchFamily="34" charset="0"/>
                                  </a:rPr>
                                  <m:t>sin</m:t>
                                </m:r>
                              </m:fName>
                              <m:e>
                                <m:r>
                                  <a:rPr lang="en-US" sz="2000" i="1" kern="0">
                                    <a:effectLst/>
                                    <a:latin typeface="Cambria Math" panose="02040503050406030204" pitchFamily="18" charset="0"/>
                                    <a:ea typeface="Aptos" panose="020B0004020202020204" pitchFamily="34" charset="0"/>
                                    <a:cs typeface="Calibri" panose="020F0502020204030204" pitchFamily="34" charset="0"/>
                                  </a:rPr>
                                  <m:t>𝑘</m:t>
                                </m:r>
                              </m:e>
                            </m:func>
                            <m:r>
                              <a:rPr lang="en-US" sz="2000" i="1" kern="0">
                                <a:effectLst/>
                                <a:latin typeface="Cambria Math" panose="02040503050406030204" pitchFamily="18" charset="0"/>
                                <a:ea typeface="Aptos" panose="020B0004020202020204" pitchFamily="34" charset="0"/>
                                <a:cs typeface="Calibri" panose="020F0502020204030204" pitchFamily="34" charset="0"/>
                              </a:rPr>
                              <m:t>𝑥</m:t>
                            </m:r>
                          </m:e>
                        </m:d>
                      </m:e>
                    </m:nary>
                    <m:r>
                      <a:rPr lang="en-US" sz="2000" i="1" kern="0">
                        <a:effectLst/>
                        <a:latin typeface="Cambria Math" panose="02040503050406030204" pitchFamily="18" charset="0"/>
                        <a:ea typeface="Aptos" panose="020B0004020202020204" pitchFamily="34" charset="0"/>
                        <a:cs typeface="Calibri" panose="020F0502020204030204" pitchFamily="34" charset="0"/>
                      </a:rPr>
                      <m:t> </m:t>
                    </m:r>
                  </m:oMath>
                </a14:m>
                <a:endParaRPr lang="en-IN" sz="2000" dirty="0"/>
              </a:p>
              <a:p>
                <a:pPr lvl="1"/>
                <a14:m>
                  <m:oMath xmlns:m="http://schemas.openxmlformats.org/officeDocument/2006/math">
                    <m:sSub>
                      <m:sSubPr>
                        <m:ctrlPr>
                          <a:rPr lang="en-IN" sz="2000" i="1" smtClean="0">
                            <a:effectLst/>
                            <a:latin typeface="Cambria Math" panose="02040503050406030204" pitchFamily="18" charset="0"/>
                            <a:ea typeface="Times New Roman" panose="02020603050405020304" pitchFamily="18" charset="0"/>
                            <a:cs typeface="Calibri" panose="020F0502020204030204" pitchFamily="34" charset="0"/>
                          </a:rPr>
                        </m:ctrlPr>
                      </m:sSubPr>
                      <m:e>
                        <m:r>
                          <m:rPr>
                            <m:sty m:val="p"/>
                          </m:rPr>
                          <a:rPr lang="en-US" sz="2000">
                            <a:effectLst/>
                            <a:latin typeface="Cambria Math" panose="02040503050406030204" pitchFamily="18" charset="0"/>
                            <a:ea typeface="Times New Roman" panose="02020603050405020304" pitchFamily="18" charset="0"/>
                            <a:cs typeface="Calibri" panose="020F0502020204030204" pitchFamily="34" charset="0"/>
                          </a:rPr>
                          <m:t>f</m:t>
                        </m:r>
                      </m:e>
                      <m:sub>
                        <m:r>
                          <m:rPr>
                            <m:sty m:val="p"/>
                          </m:rPr>
                          <a:rPr lang="en-US" sz="2000">
                            <a:effectLst/>
                            <a:latin typeface="Cambria Math" panose="02040503050406030204" pitchFamily="18" charset="0"/>
                            <a:ea typeface="Times New Roman" panose="02020603050405020304" pitchFamily="18" charset="0"/>
                            <a:cs typeface="Calibri" panose="020F0502020204030204" pitchFamily="34" charset="0"/>
                          </a:rPr>
                          <m:t>k</m:t>
                        </m:r>
                      </m:sub>
                    </m:sSub>
                    <m:r>
                      <a:rPr lang="en-US" sz="2000">
                        <a:effectLst/>
                        <a:latin typeface="Cambria Math" panose="02040503050406030204" pitchFamily="18" charset="0"/>
                        <a:ea typeface="Times New Roman" panose="02020603050405020304" pitchFamily="18" charset="0"/>
                        <a:cs typeface="Calibri" panose="020F0502020204030204" pitchFamily="34" charset="0"/>
                      </a:rPr>
                      <m:t>=</m:t>
                    </m:r>
                    <m:nary>
                      <m:naryPr>
                        <m:chr m:val="∑"/>
                        <m:ctrlPr>
                          <a:rPr lang="en-IN" sz="2000" i="1">
                            <a:solidFill>
                              <a:srgbClr val="98C379"/>
                            </a:solidFill>
                            <a:effectLst/>
                            <a:latin typeface="Cambria Math" panose="02040503050406030204" pitchFamily="18" charset="0"/>
                            <a:ea typeface="Times New Roman" panose="02020603050405020304" pitchFamily="18" charset="0"/>
                            <a:cs typeface="Calibri" panose="020F0502020204030204" pitchFamily="34" charset="0"/>
                          </a:rPr>
                        </m:ctrlPr>
                      </m:naryPr>
                      <m:sub>
                        <m:r>
                          <m:rPr>
                            <m:sty m:val="p"/>
                          </m:rPr>
                          <a:rPr lang="en-US" sz="2000">
                            <a:effectLst/>
                            <a:latin typeface="Cambria Math" panose="02040503050406030204" pitchFamily="18" charset="0"/>
                            <a:ea typeface="Times New Roman" panose="02020603050405020304" pitchFamily="18" charset="0"/>
                            <a:cs typeface="Calibri" panose="020F0502020204030204" pitchFamily="34" charset="0"/>
                          </a:rPr>
                          <m:t>j</m:t>
                        </m:r>
                        <m:r>
                          <a:rPr lang="en-US" sz="2000">
                            <a:effectLst/>
                            <a:latin typeface="Cambria Math" panose="02040503050406030204" pitchFamily="18" charset="0"/>
                            <a:ea typeface="Times New Roman" panose="02020603050405020304" pitchFamily="18" charset="0"/>
                            <a:cs typeface="Calibri" panose="020F0502020204030204" pitchFamily="34" charset="0"/>
                          </a:rPr>
                          <m:t>=0</m:t>
                        </m:r>
                      </m:sub>
                      <m:sup>
                        <m:r>
                          <m:rPr>
                            <m:sty m:val="p"/>
                          </m:rPr>
                          <a:rPr lang="en-US" sz="2000">
                            <a:effectLst/>
                            <a:latin typeface="Cambria Math" panose="02040503050406030204" pitchFamily="18" charset="0"/>
                            <a:ea typeface="Times New Roman" panose="02020603050405020304" pitchFamily="18" charset="0"/>
                            <a:cs typeface="Calibri" panose="020F0502020204030204" pitchFamily="34" charset="0"/>
                          </a:rPr>
                          <m:t>n</m:t>
                        </m:r>
                        <m:r>
                          <a:rPr lang="en-US" sz="2000" i="1">
                            <a:effectLst/>
                            <a:latin typeface="Cambria Math" panose="02040503050406030204" pitchFamily="18" charset="0"/>
                            <a:ea typeface="Times New Roman" panose="02020603050405020304" pitchFamily="18" charset="0"/>
                            <a:cs typeface="Calibri" panose="020F0502020204030204" pitchFamily="34" charset="0"/>
                          </a:rPr>
                          <m:t>−</m:t>
                        </m:r>
                        <m:r>
                          <a:rPr lang="en-US" sz="2000">
                            <a:effectLst/>
                            <a:latin typeface="Cambria Math" panose="02040503050406030204" pitchFamily="18" charset="0"/>
                            <a:ea typeface="Times New Roman" panose="02020603050405020304" pitchFamily="18" charset="0"/>
                            <a:cs typeface="Calibri" panose="020F0502020204030204" pitchFamily="34" charset="0"/>
                          </a:rPr>
                          <m:t>1</m:t>
                        </m:r>
                      </m:sup>
                      <m:e>
                        <m:sSub>
                          <m:sSubPr>
                            <m:ctrlPr>
                              <a:rPr lang="en-IN" sz="2000" i="1">
                                <a:effectLst/>
                                <a:latin typeface="Cambria Math" panose="02040503050406030204" pitchFamily="18" charset="0"/>
                                <a:ea typeface="Times New Roman" panose="02020603050405020304" pitchFamily="18" charset="0"/>
                                <a:cs typeface="Calibri" panose="020F0502020204030204" pitchFamily="34" charset="0"/>
                              </a:rPr>
                            </m:ctrlPr>
                          </m:sSubPr>
                          <m:e>
                            <m:r>
                              <m:rPr>
                                <m:sty m:val="p"/>
                              </m:rPr>
                              <a:rPr lang="en-US" sz="2000">
                                <a:effectLst/>
                                <a:latin typeface="Cambria Math" panose="02040503050406030204" pitchFamily="18" charset="0"/>
                                <a:ea typeface="Times New Roman" panose="02020603050405020304" pitchFamily="18" charset="0"/>
                                <a:cs typeface="Calibri" panose="020F0502020204030204" pitchFamily="34" charset="0"/>
                              </a:rPr>
                              <m:t>f</m:t>
                            </m:r>
                          </m:e>
                          <m:sub>
                            <m:r>
                              <m:rPr>
                                <m:sty m:val="p"/>
                              </m:rPr>
                              <a:rPr lang="en-US" sz="2000">
                                <a:effectLst/>
                                <a:latin typeface="Cambria Math" panose="02040503050406030204" pitchFamily="18" charset="0"/>
                                <a:ea typeface="Times New Roman" panose="02020603050405020304" pitchFamily="18" charset="0"/>
                                <a:cs typeface="Calibri" panose="020F0502020204030204" pitchFamily="34" charset="0"/>
                              </a:rPr>
                              <m:t>j</m:t>
                            </m:r>
                          </m:sub>
                        </m:sSub>
                        <m:sSup>
                          <m:sSupPr>
                            <m:ctrlPr>
                              <a:rPr lang="en-IN" sz="2000" i="1">
                                <a:effectLst/>
                                <a:latin typeface="Cambria Math" panose="02040503050406030204" pitchFamily="18" charset="0"/>
                                <a:ea typeface="Times New Roman" panose="02020603050405020304" pitchFamily="18" charset="0"/>
                                <a:cs typeface="Calibri" panose="020F0502020204030204" pitchFamily="34" charset="0"/>
                              </a:rPr>
                            </m:ctrlPr>
                          </m:sSupPr>
                          <m:e>
                            <m:r>
                              <m:rPr>
                                <m:sty m:val="p"/>
                              </m:rPr>
                              <a:rPr lang="en-US" sz="2000">
                                <a:effectLst/>
                                <a:latin typeface="Cambria Math" panose="02040503050406030204" pitchFamily="18" charset="0"/>
                                <a:ea typeface="Times New Roman" panose="02020603050405020304" pitchFamily="18" charset="0"/>
                                <a:cs typeface="Calibri" panose="020F0502020204030204" pitchFamily="34" charset="0"/>
                              </a:rPr>
                              <m:t>e</m:t>
                            </m:r>
                          </m:e>
                          <m:sup>
                            <m:r>
                              <a:rPr lang="en-US" sz="2000" i="1">
                                <a:effectLst/>
                                <a:latin typeface="Cambria Math" panose="02040503050406030204" pitchFamily="18" charset="0"/>
                                <a:ea typeface="Times New Roman" panose="02020603050405020304" pitchFamily="18" charset="0"/>
                                <a:cs typeface="Calibri" panose="020F0502020204030204" pitchFamily="34" charset="0"/>
                              </a:rPr>
                              <m:t>−</m:t>
                            </m:r>
                            <m:r>
                              <m:rPr>
                                <m:sty m:val="p"/>
                              </m:rPr>
                              <a:rPr lang="en-US" sz="2000">
                                <a:effectLst/>
                                <a:latin typeface="Cambria Math" panose="02040503050406030204" pitchFamily="18" charset="0"/>
                                <a:ea typeface="Times New Roman" panose="02020603050405020304" pitchFamily="18" charset="0"/>
                                <a:cs typeface="Calibri" panose="020F0502020204030204" pitchFamily="34" charset="0"/>
                              </a:rPr>
                              <m:t>i</m:t>
                            </m:r>
                            <m:r>
                              <a:rPr lang="en-US" sz="2000">
                                <a:effectLst/>
                                <a:latin typeface="Cambria Math" panose="02040503050406030204" pitchFamily="18" charset="0"/>
                                <a:ea typeface="Times New Roman" panose="02020603050405020304" pitchFamily="18" charset="0"/>
                                <a:cs typeface="Calibri" panose="020F0502020204030204" pitchFamily="34" charset="0"/>
                              </a:rPr>
                              <m:t>2</m:t>
                            </m:r>
                            <m:r>
                              <m:rPr>
                                <m:sty m:val="p"/>
                              </m:rPr>
                              <a:rPr lang="en-US" sz="2000">
                                <a:solidFill>
                                  <a:srgbClr val="98C379"/>
                                </a:solidFill>
                                <a:effectLst/>
                                <a:latin typeface="Cambria Math" panose="02040503050406030204" pitchFamily="18" charset="0"/>
                                <a:ea typeface="Times New Roman" panose="02020603050405020304" pitchFamily="18" charset="0"/>
                                <a:cs typeface="Calibri" panose="020F0502020204030204" pitchFamily="34" charset="0"/>
                              </a:rPr>
                              <m:t>π</m:t>
                            </m:r>
                            <m:r>
                              <m:rPr>
                                <m:sty m:val="p"/>
                              </m:rPr>
                              <a:rPr lang="en-US" sz="2000">
                                <a:effectLst/>
                                <a:latin typeface="Cambria Math" panose="02040503050406030204" pitchFamily="18" charset="0"/>
                                <a:ea typeface="Times New Roman" panose="02020603050405020304" pitchFamily="18" charset="0"/>
                                <a:cs typeface="Calibri" panose="020F0502020204030204" pitchFamily="34" charset="0"/>
                              </a:rPr>
                              <m:t>jk</m:t>
                            </m:r>
                            <m:r>
                              <m:rPr>
                                <m:lit/>
                              </m:rPr>
                              <a:rPr lang="en-US" sz="2000">
                                <a:effectLst/>
                                <a:latin typeface="Cambria Math" panose="02040503050406030204" pitchFamily="18" charset="0"/>
                                <a:ea typeface="Times New Roman" panose="02020603050405020304" pitchFamily="18" charset="0"/>
                                <a:cs typeface="Calibri" panose="020F0502020204030204" pitchFamily="34" charset="0"/>
                              </a:rPr>
                              <m:t>/</m:t>
                            </m:r>
                            <m:r>
                              <m:rPr>
                                <m:sty m:val="p"/>
                              </m:rPr>
                              <a:rPr lang="en-US" sz="2000">
                                <a:effectLst/>
                                <a:latin typeface="Cambria Math" panose="02040503050406030204" pitchFamily="18" charset="0"/>
                                <a:ea typeface="Times New Roman" panose="02020603050405020304" pitchFamily="18" charset="0"/>
                                <a:cs typeface="Calibri" panose="020F0502020204030204" pitchFamily="34" charset="0"/>
                              </a:rPr>
                              <m:t>n</m:t>
                            </m:r>
                          </m:sup>
                        </m:sSup>
                      </m:e>
                    </m:nary>
                  </m:oMath>
                </a14:m>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lvl="1"/>
                <a14:m>
                  <m:oMath xmlns:m="http://schemas.openxmlformats.org/officeDocument/2006/math">
                    <m:sSub>
                      <m:sSubPr>
                        <m:ctrlPr>
                          <a:rPr lang="en-IN" sz="2000" i="1" smtClean="0">
                            <a:effectLst/>
                            <a:latin typeface="Cambria Math" panose="02040503050406030204" pitchFamily="18" charset="0"/>
                            <a:ea typeface="Aptos" panose="020B0004020202020204" pitchFamily="34" charset="0"/>
                            <a:cs typeface="Calibri" panose="020F0502020204030204" pitchFamily="34" charset="0"/>
                          </a:rPr>
                        </m:ctrlPr>
                      </m:sSubPr>
                      <m:e>
                        <m:r>
                          <a:rPr lang="en-US" sz="2000" i="1">
                            <a:effectLst/>
                            <a:latin typeface="Cambria Math" panose="02040503050406030204" pitchFamily="18" charset="0"/>
                            <a:ea typeface="Aptos" panose="020B0004020202020204" pitchFamily="34" charset="0"/>
                            <a:cs typeface="Calibri" panose="020F0502020204030204" pitchFamily="34" charset="0"/>
                          </a:rPr>
                          <m:t>𝑓</m:t>
                        </m:r>
                      </m:e>
                      <m:sub>
                        <m:r>
                          <a:rPr lang="en-US" sz="2000" i="1">
                            <a:effectLst/>
                            <a:latin typeface="Cambria Math" panose="02040503050406030204" pitchFamily="18" charset="0"/>
                            <a:ea typeface="Aptos" panose="020B0004020202020204" pitchFamily="34" charset="0"/>
                            <a:cs typeface="Calibri" panose="020F0502020204030204" pitchFamily="34" charset="0"/>
                          </a:rPr>
                          <m:t>𝑘</m:t>
                        </m:r>
                      </m:sub>
                    </m:sSub>
                    <m:r>
                      <a:rPr lang="en-US" sz="2000" i="1">
                        <a:effectLst/>
                        <a:latin typeface="Cambria Math" panose="02040503050406030204" pitchFamily="18" charset="0"/>
                        <a:ea typeface="Aptos" panose="020B0004020202020204" pitchFamily="34" charset="0"/>
                        <a:cs typeface="Calibri" panose="020F0502020204030204" pitchFamily="34" charset="0"/>
                      </a:rPr>
                      <m:t>=</m:t>
                    </m:r>
                    <m:f>
                      <m:fPr>
                        <m:ctrlPr>
                          <a:rPr lang="en-IN" sz="2000" i="1">
                            <a:effectLst/>
                            <a:latin typeface="Cambria Math" panose="02040503050406030204" pitchFamily="18" charset="0"/>
                            <a:ea typeface="Aptos" panose="020B0004020202020204" pitchFamily="34" charset="0"/>
                            <a:cs typeface="Calibri" panose="020F0502020204030204" pitchFamily="34" charset="0"/>
                          </a:rPr>
                        </m:ctrlPr>
                      </m:fPr>
                      <m:num>
                        <m:r>
                          <a:rPr lang="en-US" sz="2000" i="1">
                            <a:effectLst/>
                            <a:latin typeface="Cambria Math" panose="02040503050406030204" pitchFamily="18" charset="0"/>
                            <a:ea typeface="Aptos" panose="020B0004020202020204" pitchFamily="34" charset="0"/>
                            <a:cs typeface="Calibri" panose="020F0502020204030204" pitchFamily="34" charset="0"/>
                          </a:rPr>
                          <m:t>1</m:t>
                        </m:r>
                      </m:num>
                      <m:den>
                        <m:r>
                          <a:rPr lang="en-US" sz="2000" i="1">
                            <a:effectLst/>
                            <a:latin typeface="Cambria Math" panose="02040503050406030204" pitchFamily="18" charset="0"/>
                            <a:ea typeface="Aptos" panose="020B0004020202020204" pitchFamily="34" charset="0"/>
                            <a:cs typeface="Calibri" panose="020F0502020204030204" pitchFamily="34" charset="0"/>
                          </a:rPr>
                          <m:t>𝑛</m:t>
                        </m:r>
                      </m:den>
                    </m:f>
                    <m:nary>
                      <m:naryPr>
                        <m:chr m:val="∑"/>
                        <m:ctrlPr>
                          <a:rPr lang="en-IN" sz="2000" i="1">
                            <a:effectLst/>
                            <a:latin typeface="Cambria Math" panose="02040503050406030204" pitchFamily="18" charset="0"/>
                            <a:ea typeface="Aptos" panose="020B0004020202020204" pitchFamily="34" charset="0"/>
                            <a:cs typeface="Calibri" panose="020F0502020204030204" pitchFamily="34" charset="0"/>
                          </a:rPr>
                        </m:ctrlPr>
                      </m:naryPr>
                      <m:sub>
                        <m:r>
                          <a:rPr lang="en-US" sz="2000" i="1">
                            <a:effectLst/>
                            <a:latin typeface="Cambria Math" panose="02040503050406030204" pitchFamily="18" charset="0"/>
                            <a:ea typeface="Aptos" panose="020B0004020202020204" pitchFamily="34" charset="0"/>
                            <a:cs typeface="Calibri" panose="020F0502020204030204" pitchFamily="34" charset="0"/>
                          </a:rPr>
                          <m:t>𝑗</m:t>
                        </m:r>
                        <m:r>
                          <a:rPr lang="en-US" sz="2000" i="1">
                            <a:effectLst/>
                            <a:latin typeface="Cambria Math" panose="02040503050406030204" pitchFamily="18" charset="0"/>
                            <a:ea typeface="Aptos" panose="020B0004020202020204" pitchFamily="34" charset="0"/>
                            <a:cs typeface="Calibri" panose="020F0502020204030204" pitchFamily="34" charset="0"/>
                          </a:rPr>
                          <m:t>=0</m:t>
                        </m:r>
                      </m:sub>
                      <m:sup>
                        <m:r>
                          <a:rPr lang="en-US" sz="2000" i="1">
                            <a:effectLst/>
                            <a:latin typeface="Cambria Math" panose="02040503050406030204" pitchFamily="18" charset="0"/>
                            <a:ea typeface="Aptos" panose="020B0004020202020204" pitchFamily="34" charset="0"/>
                            <a:cs typeface="Calibri" panose="020F0502020204030204" pitchFamily="34" charset="0"/>
                          </a:rPr>
                          <m:t>𝑛</m:t>
                        </m:r>
                        <m:r>
                          <a:rPr lang="en-US" sz="2000" i="1">
                            <a:effectLst/>
                            <a:latin typeface="Cambria Math" panose="02040503050406030204" pitchFamily="18" charset="0"/>
                            <a:ea typeface="Aptos" panose="020B0004020202020204" pitchFamily="34" charset="0"/>
                            <a:cs typeface="Calibri" panose="020F0502020204030204" pitchFamily="34" charset="0"/>
                          </a:rPr>
                          <m:t>−1</m:t>
                        </m:r>
                      </m:sup>
                      <m:e>
                        <m:sSub>
                          <m:sSubPr>
                            <m:ctrlPr>
                              <a:rPr lang="en-IN" sz="2000" i="1">
                                <a:effectLst/>
                                <a:latin typeface="Cambria Math" panose="02040503050406030204" pitchFamily="18" charset="0"/>
                                <a:ea typeface="Aptos" panose="020B0004020202020204" pitchFamily="34" charset="0"/>
                                <a:cs typeface="Calibri" panose="020F0502020204030204" pitchFamily="34" charset="0"/>
                              </a:rPr>
                            </m:ctrlPr>
                          </m:sSubPr>
                          <m:e>
                            <m:r>
                              <a:rPr lang="en-US" sz="2000" i="1">
                                <a:effectLst/>
                                <a:latin typeface="Cambria Math" panose="02040503050406030204" pitchFamily="18" charset="0"/>
                                <a:ea typeface="Aptos" panose="020B0004020202020204" pitchFamily="34" charset="0"/>
                                <a:cs typeface="Calibri" panose="020F0502020204030204" pitchFamily="34" charset="0"/>
                              </a:rPr>
                              <m:t>𝑓</m:t>
                            </m:r>
                          </m:e>
                          <m:sub>
                            <m:r>
                              <a:rPr lang="en-US" sz="2000" i="1">
                                <a:effectLst/>
                                <a:latin typeface="Cambria Math" panose="02040503050406030204" pitchFamily="18" charset="0"/>
                                <a:ea typeface="Aptos" panose="020B0004020202020204" pitchFamily="34" charset="0"/>
                                <a:cs typeface="Calibri" panose="020F0502020204030204" pitchFamily="34" charset="0"/>
                              </a:rPr>
                              <m:t>𝑗</m:t>
                            </m:r>
                          </m:sub>
                        </m:sSub>
                        <m:sSup>
                          <m:sSupPr>
                            <m:ctrlPr>
                              <a:rPr lang="en-IN" sz="2000" i="1">
                                <a:effectLst/>
                                <a:latin typeface="Cambria Math" panose="02040503050406030204" pitchFamily="18" charset="0"/>
                                <a:ea typeface="Aptos" panose="020B0004020202020204" pitchFamily="34" charset="0"/>
                                <a:cs typeface="Calibri" panose="020F0502020204030204" pitchFamily="34" charset="0"/>
                              </a:rPr>
                            </m:ctrlPr>
                          </m:sSupPr>
                          <m:e>
                            <m:r>
                              <a:rPr lang="en-US" sz="2000" i="1">
                                <a:effectLst/>
                                <a:latin typeface="Cambria Math" panose="02040503050406030204" pitchFamily="18" charset="0"/>
                                <a:ea typeface="Aptos" panose="020B0004020202020204" pitchFamily="34" charset="0"/>
                                <a:cs typeface="Calibri" panose="020F0502020204030204" pitchFamily="34" charset="0"/>
                              </a:rPr>
                              <m:t>𝑒</m:t>
                            </m:r>
                          </m:e>
                          <m:sup>
                            <m:f>
                              <m:fPr>
                                <m:ctrlPr>
                                  <a:rPr lang="en-IN" sz="2000" i="1">
                                    <a:effectLst/>
                                    <a:latin typeface="Cambria Math" panose="02040503050406030204" pitchFamily="18" charset="0"/>
                                    <a:ea typeface="Aptos" panose="020B0004020202020204" pitchFamily="34" charset="0"/>
                                    <a:cs typeface="Calibri" panose="020F0502020204030204" pitchFamily="34" charset="0"/>
                                  </a:rPr>
                                </m:ctrlPr>
                              </m:fPr>
                              <m:num>
                                <m:r>
                                  <a:rPr lang="en-US" sz="2000" i="1">
                                    <a:effectLst/>
                                    <a:latin typeface="Cambria Math" panose="02040503050406030204" pitchFamily="18" charset="0"/>
                                    <a:ea typeface="Aptos" panose="020B0004020202020204" pitchFamily="34" charset="0"/>
                                    <a:cs typeface="Calibri" panose="020F0502020204030204" pitchFamily="34" charset="0"/>
                                  </a:rPr>
                                  <m:t>𝑖</m:t>
                                </m:r>
                                <m:r>
                                  <a:rPr lang="en-US" sz="2000" i="1">
                                    <a:effectLst/>
                                    <a:latin typeface="Cambria Math" panose="02040503050406030204" pitchFamily="18" charset="0"/>
                                    <a:ea typeface="Aptos" panose="020B0004020202020204" pitchFamily="34" charset="0"/>
                                    <a:cs typeface="Calibri" panose="020F0502020204030204" pitchFamily="34" charset="0"/>
                                  </a:rPr>
                                  <m:t>2</m:t>
                                </m:r>
                                <m:r>
                                  <m:rPr>
                                    <m:sty m:val="p"/>
                                  </m:rPr>
                                  <a:rPr lang="en-US" sz="2000">
                                    <a:effectLst/>
                                    <a:latin typeface="Cambria Math" panose="02040503050406030204" pitchFamily="18" charset="0"/>
                                    <a:ea typeface="Aptos" panose="020B0004020202020204" pitchFamily="34" charset="0"/>
                                    <a:cs typeface="Calibri" panose="020F0502020204030204" pitchFamily="34" charset="0"/>
                                  </a:rPr>
                                  <m:t>π</m:t>
                                </m:r>
                                <m:r>
                                  <a:rPr lang="en-US" sz="2000" i="1">
                                    <a:effectLst/>
                                    <a:latin typeface="Cambria Math" panose="02040503050406030204" pitchFamily="18" charset="0"/>
                                    <a:ea typeface="Aptos" panose="020B0004020202020204" pitchFamily="34" charset="0"/>
                                    <a:cs typeface="Calibri" panose="020F0502020204030204" pitchFamily="34" charset="0"/>
                                  </a:rPr>
                                  <m:t>𝑗𝑘</m:t>
                                </m:r>
                              </m:num>
                              <m:den>
                                <m:r>
                                  <a:rPr lang="en-US" sz="2000" i="1">
                                    <a:effectLst/>
                                    <a:latin typeface="Cambria Math" panose="02040503050406030204" pitchFamily="18" charset="0"/>
                                    <a:ea typeface="Aptos" panose="020B0004020202020204" pitchFamily="34" charset="0"/>
                                    <a:cs typeface="Calibri" panose="020F0502020204030204" pitchFamily="34" charset="0"/>
                                  </a:rPr>
                                  <m:t>𝑛</m:t>
                                </m:r>
                              </m:den>
                            </m:f>
                          </m:sup>
                        </m:sSup>
                      </m:e>
                    </m:nary>
                  </m:oMath>
                </a14:m>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p>
                <a:pPr lvl="1"/>
                <a14:m>
                  <m:oMath xmlns:m="http://schemas.openxmlformats.org/officeDocument/2006/math">
                    <m:r>
                      <m:rPr>
                        <m:lit/>
                      </m:rPr>
                      <a:rPr lang="en-US" sz="2000" i="1" kern="0" smtClean="0">
                        <a:effectLst/>
                        <a:latin typeface="Cambria Math" panose="02040503050406030204" pitchFamily="18" charset="0"/>
                        <a:ea typeface="Aptos" panose="020B0004020202020204" pitchFamily="34" charset="0"/>
                        <a:cs typeface="Calibri" panose="020F0502020204030204" pitchFamily="34" charset="0"/>
                      </a:rPr>
                      <m:t>{</m:t>
                    </m:r>
                    <m:sSub>
                      <m:sSubPr>
                        <m:ctrlPr>
                          <a:rPr lang="en-IN" sz="2000" i="1">
                            <a:effectLst/>
                            <a:latin typeface="Cambria Math" panose="02040503050406030204" pitchFamily="18" charset="0"/>
                            <a:ea typeface="Aptos" panose="020B0004020202020204" pitchFamily="34" charset="0"/>
                            <a:cs typeface="Calibri" panose="020F0502020204030204" pitchFamily="34" charset="0"/>
                          </a:rPr>
                        </m:ctrlPr>
                      </m:sSubPr>
                      <m:e>
                        <m:r>
                          <a:rPr lang="en-US" sz="2000" i="1" kern="0">
                            <a:effectLst/>
                            <a:latin typeface="Cambria Math" panose="02040503050406030204" pitchFamily="18" charset="0"/>
                            <a:ea typeface="Aptos" panose="020B0004020202020204" pitchFamily="34" charset="0"/>
                            <a:cs typeface="Calibri" panose="020F0502020204030204" pitchFamily="34" charset="0"/>
                          </a:rPr>
                          <m:t>𝑓</m:t>
                        </m:r>
                      </m:e>
                      <m:sub>
                        <m:r>
                          <a:rPr lang="en-US" sz="2000" i="1" kern="0">
                            <a:effectLst/>
                            <a:latin typeface="Cambria Math" panose="02040503050406030204" pitchFamily="18" charset="0"/>
                            <a:ea typeface="Aptos" panose="020B0004020202020204" pitchFamily="34" charset="0"/>
                            <a:cs typeface="Calibri" panose="020F0502020204030204" pitchFamily="34" charset="0"/>
                          </a:rPr>
                          <m:t>1</m:t>
                        </m:r>
                      </m:sub>
                    </m:sSub>
                    <m:r>
                      <a:rPr lang="en-US" sz="2000" i="1" kern="0">
                        <a:effectLst/>
                        <a:latin typeface="Cambria Math" panose="02040503050406030204" pitchFamily="18" charset="0"/>
                        <a:ea typeface="Aptos" panose="020B0004020202020204" pitchFamily="34" charset="0"/>
                        <a:cs typeface="Calibri" panose="020F0502020204030204" pitchFamily="34" charset="0"/>
                      </a:rPr>
                      <m:t>,</m:t>
                    </m:r>
                    <m:sSub>
                      <m:sSubPr>
                        <m:ctrlPr>
                          <a:rPr lang="en-IN" sz="2000" i="1">
                            <a:effectLst/>
                            <a:latin typeface="Cambria Math" panose="02040503050406030204" pitchFamily="18" charset="0"/>
                            <a:ea typeface="Aptos" panose="020B0004020202020204" pitchFamily="34" charset="0"/>
                            <a:cs typeface="Calibri" panose="020F0502020204030204" pitchFamily="34" charset="0"/>
                          </a:rPr>
                        </m:ctrlPr>
                      </m:sSubPr>
                      <m:e>
                        <m:r>
                          <a:rPr lang="en-US" sz="2000" i="1" kern="0">
                            <a:effectLst/>
                            <a:latin typeface="Cambria Math" panose="02040503050406030204" pitchFamily="18" charset="0"/>
                            <a:ea typeface="Aptos" panose="020B0004020202020204" pitchFamily="34" charset="0"/>
                            <a:cs typeface="Calibri" panose="020F0502020204030204" pitchFamily="34" charset="0"/>
                          </a:rPr>
                          <m:t>𝑓</m:t>
                        </m:r>
                      </m:e>
                      <m:sub>
                        <m:r>
                          <a:rPr lang="en-US" sz="2000" i="1" kern="0">
                            <a:effectLst/>
                            <a:latin typeface="Cambria Math" panose="02040503050406030204" pitchFamily="18" charset="0"/>
                            <a:ea typeface="Aptos" panose="020B0004020202020204" pitchFamily="34" charset="0"/>
                            <a:cs typeface="Calibri" panose="020F0502020204030204" pitchFamily="34" charset="0"/>
                          </a:rPr>
                          <m:t>2</m:t>
                        </m:r>
                      </m:sub>
                    </m:sSub>
                    <m:r>
                      <a:rPr lang="en-US" sz="2000" i="1" kern="0">
                        <a:effectLst/>
                        <a:latin typeface="Cambria Math" panose="02040503050406030204" pitchFamily="18" charset="0"/>
                        <a:ea typeface="Aptos" panose="020B0004020202020204" pitchFamily="34" charset="0"/>
                        <a:cs typeface="Calibri" panose="020F0502020204030204" pitchFamily="34" charset="0"/>
                      </a:rPr>
                      <m:t>,</m:t>
                    </m:r>
                    <m:r>
                      <a:rPr lang="en-US" sz="2000" kern="0">
                        <a:effectLst/>
                        <a:latin typeface="Cambria Math" panose="02040503050406030204" pitchFamily="18" charset="0"/>
                        <a:ea typeface="Aptos" panose="020B0004020202020204" pitchFamily="34" charset="0"/>
                        <a:cs typeface="Calibri" panose="020F0502020204030204" pitchFamily="34" charset="0"/>
                      </a:rPr>
                      <m:t>…</m:t>
                    </m:r>
                    <m:r>
                      <a:rPr lang="en-US" sz="2000" i="1" kern="0">
                        <a:effectLst/>
                        <a:latin typeface="Cambria Math" panose="02040503050406030204" pitchFamily="18" charset="0"/>
                        <a:ea typeface="Aptos" panose="020B0004020202020204" pitchFamily="34" charset="0"/>
                        <a:cs typeface="Calibri" panose="020F0502020204030204" pitchFamily="34" charset="0"/>
                      </a:rPr>
                      <m:t>,</m:t>
                    </m:r>
                    <m:sSub>
                      <m:sSubPr>
                        <m:ctrlPr>
                          <a:rPr lang="en-IN" sz="2000" i="1">
                            <a:effectLst/>
                            <a:latin typeface="Cambria Math" panose="02040503050406030204" pitchFamily="18" charset="0"/>
                            <a:ea typeface="Aptos" panose="020B0004020202020204" pitchFamily="34" charset="0"/>
                            <a:cs typeface="Calibri" panose="020F0502020204030204" pitchFamily="34" charset="0"/>
                          </a:rPr>
                        </m:ctrlPr>
                      </m:sSubPr>
                      <m:e>
                        <m:r>
                          <a:rPr lang="en-US" sz="2000" i="1" kern="0">
                            <a:effectLst/>
                            <a:latin typeface="Cambria Math" panose="02040503050406030204" pitchFamily="18" charset="0"/>
                            <a:ea typeface="Aptos" panose="020B0004020202020204" pitchFamily="34" charset="0"/>
                            <a:cs typeface="Calibri" panose="020F0502020204030204" pitchFamily="34" charset="0"/>
                          </a:rPr>
                          <m:t>𝑓</m:t>
                        </m:r>
                      </m:e>
                      <m:sub>
                        <m:r>
                          <a:rPr lang="en-US" sz="2000" i="1" kern="0">
                            <a:effectLst/>
                            <a:latin typeface="Cambria Math" panose="02040503050406030204" pitchFamily="18" charset="0"/>
                            <a:ea typeface="Aptos" panose="020B0004020202020204" pitchFamily="34" charset="0"/>
                            <a:cs typeface="Calibri" panose="020F0502020204030204" pitchFamily="34" charset="0"/>
                          </a:rPr>
                          <m:t>𝑛</m:t>
                        </m:r>
                      </m:sub>
                    </m:sSub>
                    <m:r>
                      <m:rPr>
                        <m:lit/>
                      </m:rPr>
                      <a:rPr lang="en-US" sz="2000" i="1" kern="0">
                        <a:effectLst/>
                        <a:latin typeface="Cambria Math" panose="02040503050406030204" pitchFamily="18" charset="0"/>
                        <a:ea typeface="Aptos" panose="020B0004020202020204" pitchFamily="34" charset="0"/>
                        <a:cs typeface="Calibri" panose="020F0502020204030204" pitchFamily="34" charset="0"/>
                      </a:rPr>
                      <m:t>}</m:t>
                    </m:r>
                    <m:r>
                      <a:rPr lang="en-US" sz="2000" i="1" kern="0">
                        <a:effectLst/>
                        <a:latin typeface="Cambria Math" panose="02040503050406030204" pitchFamily="18" charset="0"/>
                        <a:ea typeface="Aptos" panose="020B0004020202020204" pitchFamily="34" charset="0"/>
                        <a:cs typeface="Calibri" panose="020F0502020204030204" pitchFamily="34" charset="0"/>
                      </a:rPr>
                      <m:t>     </m:t>
                    </m:r>
                    <m:r>
                      <m:rPr>
                        <m:nor/>
                      </m:rPr>
                      <a:rPr lang="en-US" sz="2000" kern="0">
                        <a:effectLst/>
                        <a:latin typeface="Calibri" panose="020F0502020204030204" pitchFamily="34" charset="0"/>
                        <a:ea typeface="Aptos" panose="020B0004020202020204" pitchFamily="34" charset="0"/>
                      </a:rPr>
                      <m:t>DFT</m:t>
                    </m:r>
                    <m:r>
                      <m:rPr>
                        <m:nor/>
                      </m:rPr>
                      <a:rPr lang="en-US" sz="2000" kern="0">
                        <a:effectLst/>
                        <a:latin typeface="Calibri" panose="020F0502020204030204" pitchFamily="34" charset="0"/>
                        <a:ea typeface="Aptos" panose="020B0004020202020204" pitchFamily="34" charset="0"/>
                      </a:rPr>
                      <m:t> =&gt;    </m:t>
                    </m:r>
                    <m:r>
                      <m:rPr>
                        <m:lit/>
                      </m:rPr>
                      <a:rPr lang="en-US" sz="2000" i="1" kern="0">
                        <a:effectLst/>
                        <a:latin typeface="Cambria Math" panose="02040503050406030204" pitchFamily="18" charset="0"/>
                        <a:ea typeface="Aptos" panose="020B0004020202020204" pitchFamily="34" charset="0"/>
                        <a:cs typeface="Calibri" panose="020F0502020204030204" pitchFamily="34" charset="0"/>
                      </a:rPr>
                      <m:t>{</m:t>
                    </m:r>
                    <m:acc>
                      <m:accPr>
                        <m:chr m:val="̂"/>
                        <m:ctrlPr>
                          <a:rPr lang="en-IN" sz="2000" i="1">
                            <a:effectLst/>
                            <a:latin typeface="Cambria Math" panose="02040503050406030204" pitchFamily="18" charset="0"/>
                            <a:ea typeface="Aptos" panose="020B0004020202020204" pitchFamily="34" charset="0"/>
                            <a:cs typeface="Calibri" panose="020F0502020204030204" pitchFamily="34" charset="0"/>
                          </a:rPr>
                        </m:ctrlPr>
                      </m:accPr>
                      <m:e>
                        <m:sSub>
                          <m:sSubPr>
                            <m:ctrlPr>
                              <a:rPr lang="en-IN" sz="2000" i="1">
                                <a:effectLst/>
                                <a:latin typeface="Cambria Math" panose="02040503050406030204" pitchFamily="18" charset="0"/>
                                <a:ea typeface="Aptos" panose="020B0004020202020204" pitchFamily="34" charset="0"/>
                                <a:cs typeface="Calibri" panose="020F0502020204030204" pitchFamily="34" charset="0"/>
                              </a:rPr>
                            </m:ctrlPr>
                          </m:sSubPr>
                          <m:e>
                            <m:r>
                              <a:rPr lang="en-US" sz="2000" i="1" kern="0">
                                <a:effectLst/>
                                <a:latin typeface="Cambria Math" panose="02040503050406030204" pitchFamily="18" charset="0"/>
                                <a:ea typeface="Aptos" panose="020B0004020202020204" pitchFamily="34" charset="0"/>
                                <a:cs typeface="Calibri" panose="020F0502020204030204" pitchFamily="34" charset="0"/>
                              </a:rPr>
                              <m:t>𝑓</m:t>
                            </m:r>
                          </m:e>
                          <m:sub>
                            <m:r>
                              <a:rPr lang="en-US" sz="2000" i="1" kern="0">
                                <a:effectLst/>
                                <a:latin typeface="Cambria Math" panose="02040503050406030204" pitchFamily="18" charset="0"/>
                                <a:ea typeface="Aptos" panose="020B0004020202020204" pitchFamily="34" charset="0"/>
                                <a:cs typeface="Calibri" panose="020F0502020204030204" pitchFamily="34" charset="0"/>
                              </a:rPr>
                              <m:t>1</m:t>
                            </m:r>
                          </m:sub>
                        </m:sSub>
                      </m:e>
                    </m:acc>
                    <m:r>
                      <a:rPr lang="en-US" sz="2000" i="1" kern="0">
                        <a:effectLst/>
                        <a:latin typeface="Cambria Math" panose="02040503050406030204" pitchFamily="18" charset="0"/>
                        <a:ea typeface="Aptos" panose="020B0004020202020204" pitchFamily="34" charset="0"/>
                        <a:cs typeface="Calibri" panose="020F0502020204030204" pitchFamily="34" charset="0"/>
                      </a:rPr>
                      <m:t>,</m:t>
                    </m:r>
                    <m:acc>
                      <m:accPr>
                        <m:chr m:val="̂"/>
                        <m:ctrlPr>
                          <a:rPr lang="en-IN" sz="2000" i="1">
                            <a:effectLst/>
                            <a:latin typeface="Cambria Math" panose="02040503050406030204" pitchFamily="18" charset="0"/>
                            <a:ea typeface="Aptos" panose="020B0004020202020204" pitchFamily="34" charset="0"/>
                            <a:cs typeface="Calibri" panose="020F0502020204030204" pitchFamily="34" charset="0"/>
                          </a:rPr>
                        </m:ctrlPr>
                      </m:accPr>
                      <m:e>
                        <m:sSub>
                          <m:sSubPr>
                            <m:ctrlPr>
                              <a:rPr lang="en-IN" sz="2000" i="1">
                                <a:effectLst/>
                                <a:latin typeface="Cambria Math" panose="02040503050406030204" pitchFamily="18" charset="0"/>
                                <a:ea typeface="Aptos" panose="020B0004020202020204" pitchFamily="34" charset="0"/>
                                <a:cs typeface="Calibri" panose="020F0502020204030204" pitchFamily="34" charset="0"/>
                              </a:rPr>
                            </m:ctrlPr>
                          </m:sSubPr>
                          <m:e>
                            <m:r>
                              <a:rPr lang="en-US" sz="2000" i="1" kern="0">
                                <a:effectLst/>
                                <a:latin typeface="Cambria Math" panose="02040503050406030204" pitchFamily="18" charset="0"/>
                                <a:ea typeface="Aptos" panose="020B0004020202020204" pitchFamily="34" charset="0"/>
                                <a:cs typeface="Calibri" panose="020F0502020204030204" pitchFamily="34" charset="0"/>
                              </a:rPr>
                              <m:t>𝑓</m:t>
                            </m:r>
                          </m:e>
                          <m:sub>
                            <m:r>
                              <a:rPr lang="en-US" sz="2000" i="1" kern="0">
                                <a:effectLst/>
                                <a:latin typeface="Cambria Math" panose="02040503050406030204" pitchFamily="18" charset="0"/>
                                <a:ea typeface="Aptos" panose="020B0004020202020204" pitchFamily="34" charset="0"/>
                                <a:cs typeface="Calibri" panose="020F0502020204030204" pitchFamily="34" charset="0"/>
                              </a:rPr>
                              <m:t>2</m:t>
                            </m:r>
                          </m:sub>
                        </m:sSub>
                      </m:e>
                    </m:acc>
                    <m:r>
                      <a:rPr lang="en-US" sz="2000" i="1" kern="0">
                        <a:effectLst/>
                        <a:latin typeface="Cambria Math" panose="02040503050406030204" pitchFamily="18" charset="0"/>
                        <a:ea typeface="Aptos" panose="020B0004020202020204" pitchFamily="34" charset="0"/>
                        <a:cs typeface="Calibri" panose="020F0502020204030204" pitchFamily="34" charset="0"/>
                      </a:rPr>
                      <m:t>,</m:t>
                    </m:r>
                    <m:r>
                      <a:rPr lang="en-US" sz="2000" kern="0">
                        <a:effectLst/>
                        <a:latin typeface="Cambria Math" panose="02040503050406030204" pitchFamily="18" charset="0"/>
                        <a:ea typeface="Aptos" panose="020B0004020202020204" pitchFamily="34" charset="0"/>
                        <a:cs typeface="Calibri" panose="020F0502020204030204" pitchFamily="34" charset="0"/>
                      </a:rPr>
                      <m:t>…</m:t>
                    </m:r>
                    <m:r>
                      <a:rPr lang="en-US" sz="2000" i="1" kern="0">
                        <a:effectLst/>
                        <a:latin typeface="Cambria Math" panose="02040503050406030204" pitchFamily="18" charset="0"/>
                        <a:ea typeface="Aptos" panose="020B0004020202020204" pitchFamily="34" charset="0"/>
                        <a:cs typeface="Calibri" panose="020F0502020204030204" pitchFamily="34" charset="0"/>
                      </a:rPr>
                      <m:t>,</m:t>
                    </m:r>
                    <m:acc>
                      <m:accPr>
                        <m:chr m:val="̂"/>
                        <m:ctrlPr>
                          <a:rPr lang="en-IN" sz="2000" i="1">
                            <a:effectLst/>
                            <a:latin typeface="Cambria Math" panose="02040503050406030204" pitchFamily="18" charset="0"/>
                            <a:ea typeface="Aptos" panose="020B0004020202020204" pitchFamily="34" charset="0"/>
                            <a:cs typeface="Calibri" panose="020F0502020204030204" pitchFamily="34" charset="0"/>
                          </a:rPr>
                        </m:ctrlPr>
                      </m:accPr>
                      <m:e>
                        <m:sSub>
                          <m:sSubPr>
                            <m:ctrlPr>
                              <a:rPr lang="en-IN" sz="2000" i="1">
                                <a:effectLst/>
                                <a:latin typeface="Cambria Math" panose="02040503050406030204" pitchFamily="18" charset="0"/>
                                <a:ea typeface="Aptos" panose="020B0004020202020204" pitchFamily="34" charset="0"/>
                                <a:cs typeface="Calibri" panose="020F0502020204030204" pitchFamily="34" charset="0"/>
                              </a:rPr>
                            </m:ctrlPr>
                          </m:sSubPr>
                          <m:e>
                            <m:r>
                              <a:rPr lang="en-US" sz="2000" i="1" kern="0">
                                <a:effectLst/>
                                <a:latin typeface="Cambria Math" panose="02040503050406030204" pitchFamily="18" charset="0"/>
                                <a:ea typeface="Aptos" panose="020B0004020202020204" pitchFamily="34" charset="0"/>
                                <a:cs typeface="Calibri" panose="020F0502020204030204" pitchFamily="34" charset="0"/>
                              </a:rPr>
                              <m:t>𝑓</m:t>
                            </m:r>
                          </m:e>
                          <m:sub>
                            <m:r>
                              <a:rPr lang="en-US" sz="2000" i="1" kern="0">
                                <a:effectLst/>
                                <a:latin typeface="Cambria Math" panose="02040503050406030204" pitchFamily="18" charset="0"/>
                                <a:ea typeface="Aptos" panose="020B0004020202020204" pitchFamily="34" charset="0"/>
                                <a:cs typeface="Calibri" panose="020F0502020204030204" pitchFamily="34" charset="0"/>
                              </a:rPr>
                              <m:t>𝑛</m:t>
                            </m:r>
                          </m:sub>
                        </m:sSub>
                      </m:e>
                    </m:acc>
                    <m:r>
                      <m:rPr>
                        <m:lit/>
                      </m:rPr>
                      <a:rPr lang="en-US" sz="2000" i="1" kern="0">
                        <a:effectLst/>
                        <a:latin typeface="Cambria Math" panose="02040503050406030204" pitchFamily="18" charset="0"/>
                        <a:ea typeface="Aptos" panose="020B0004020202020204" pitchFamily="34" charset="0"/>
                        <a:cs typeface="Calibri" panose="020F0502020204030204" pitchFamily="34" charset="0"/>
                      </a:rPr>
                      <m:t>}</m:t>
                    </m:r>
                  </m:oMath>
                </a14:m>
                <a:endParaRPr lang="en-IN" sz="2000" dirty="0"/>
              </a:p>
              <a:p>
                <a:endParaRPr lang="en-IN" dirty="0"/>
              </a:p>
              <a:p>
                <a:pPr marL="0" indent="0">
                  <a:buNone/>
                </a:pPr>
                <a:endParaRPr lang="en-IN" dirty="0"/>
              </a:p>
            </p:txBody>
          </p:sp>
        </mc:Choice>
        <mc:Fallback>
          <p:sp>
            <p:nvSpPr>
              <p:cNvPr id="3" name="Content Placeholder 2">
                <a:extLst>
                  <a:ext uri="{FF2B5EF4-FFF2-40B4-BE49-F238E27FC236}">
                    <a16:creationId xmlns:a16="http://schemas.microsoft.com/office/drawing/2014/main" id="{BDE5B992-EC34-FED1-A89E-7AD25B1C45C9}"/>
                  </a:ext>
                </a:extLst>
              </p:cNvPr>
              <p:cNvSpPr>
                <a:spLocks noGrp="1" noRot="1" noChangeAspect="1" noMove="1" noResize="1" noEditPoints="1" noAdjustHandles="1" noChangeArrowheads="1" noChangeShapeType="1" noTextEdit="1"/>
              </p:cNvSpPr>
              <p:nvPr>
                <p:ph idx="1"/>
              </p:nvPr>
            </p:nvSpPr>
            <p:spPr>
              <a:xfrm>
                <a:off x="765371" y="1332011"/>
                <a:ext cx="7127373" cy="3919720"/>
              </a:xfrm>
              <a:blipFill>
                <a:blip r:embed="rId2"/>
                <a:stretch>
                  <a:fillRect l="-770" t="-1555"/>
                </a:stretch>
              </a:blipFill>
            </p:spPr>
            <p:txBody>
              <a:bodyPr/>
              <a:lstStyle/>
              <a:p>
                <a:r>
                  <a:rPr lang="en-IN">
                    <a:noFill/>
                  </a:rPr>
                  <a:t> </a:t>
                </a:r>
              </a:p>
            </p:txBody>
          </p:sp>
        </mc:Fallback>
      </mc:AlternateContent>
      <p:pic>
        <p:nvPicPr>
          <p:cNvPr id="4" name="Picture 3">
            <a:extLst>
              <a:ext uri="{FF2B5EF4-FFF2-40B4-BE49-F238E27FC236}">
                <a16:creationId xmlns:a16="http://schemas.microsoft.com/office/drawing/2014/main" id="{E7311057-B923-8275-09D3-06820569E8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6886" y="281825"/>
            <a:ext cx="3267450" cy="3010046"/>
          </a:xfrm>
          <a:prstGeom prst="rect">
            <a:avLst/>
          </a:prstGeom>
        </p:spPr>
      </p:pic>
      <p:pic>
        <p:nvPicPr>
          <p:cNvPr id="5" name="Picture 4">
            <a:extLst>
              <a:ext uri="{FF2B5EF4-FFF2-40B4-BE49-F238E27FC236}">
                <a16:creationId xmlns:a16="http://schemas.microsoft.com/office/drawing/2014/main" id="{8C65FD02-8549-B699-B185-9049CBCC5F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6886" y="3566130"/>
            <a:ext cx="3103208" cy="2927103"/>
          </a:xfrm>
          <a:prstGeom prst="rect">
            <a:avLst/>
          </a:prstGeom>
        </p:spPr>
      </p:pic>
      <p:sp>
        <p:nvSpPr>
          <p:cNvPr id="6" name="TextBox 5">
            <a:extLst>
              <a:ext uri="{FF2B5EF4-FFF2-40B4-BE49-F238E27FC236}">
                <a16:creationId xmlns:a16="http://schemas.microsoft.com/office/drawing/2014/main" id="{9688782D-07BF-316B-D095-8369951F383C}"/>
              </a:ext>
            </a:extLst>
          </p:cNvPr>
          <p:cNvSpPr txBox="1"/>
          <p:nvPr/>
        </p:nvSpPr>
        <p:spPr>
          <a:xfrm>
            <a:off x="1216165" y="5251731"/>
            <a:ext cx="5567320" cy="369332"/>
          </a:xfrm>
          <a:prstGeom prst="rect">
            <a:avLst/>
          </a:prstGeom>
          <a:noFill/>
        </p:spPr>
        <p:txBody>
          <a:bodyPr wrap="square" rtlCol="0">
            <a:spAutoFit/>
          </a:bodyPr>
          <a:lstStyle/>
          <a:p>
            <a:r>
              <a:rPr lang="en-IN" dirty="0"/>
              <a:t>Fig 2.2:  Continuous function </a:t>
            </a:r>
          </a:p>
        </p:txBody>
      </p:sp>
      <p:sp>
        <p:nvSpPr>
          <p:cNvPr id="7" name="TextBox 6">
            <a:extLst>
              <a:ext uri="{FF2B5EF4-FFF2-40B4-BE49-F238E27FC236}">
                <a16:creationId xmlns:a16="http://schemas.microsoft.com/office/drawing/2014/main" id="{4D145CEF-6FA1-365D-5E9A-6F00BB1FCFC9}"/>
              </a:ext>
            </a:extLst>
          </p:cNvPr>
          <p:cNvSpPr txBox="1"/>
          <p:nvPr/>
        </p:nvSpPr>
        <p:spPr>
          <a:xfrm>
            <a:off x="1216165" y="5852100"/>
            <a:ext cx="6398440" cy="369332"/>
          </a:xfrm>
          <a:prstGeom prst="rect">
            <a:avLst/>
          </a:prstGeom>
          <a:noFill/>
        </p:spPr>
        <p:txBody>
          <a:bodyPr wrap="square" rtlCol="0">
            <a:spAutoFit/>
          </a:bodyPr>
          <a:lstStyle/>
          <a:p>
            <a:r>
              <a:rPr lang="en-IN" dirty="0"/>
              <a:t>Fig 2.3: Continuous function represented as Discrete set of points</a:t>
            </a:r>
          </a:p>
        </p:txBody>
      </p:sp>
    </p:spTree>
    <p:extLst>
      <p:ext uri="{BB962C8B-B14F-4D97-AF65-F5344CB8AC3E}">
        <p14:creationId xmlns:p14="http://schemas.microsoft.com/office/powerpoint/2010/main" val="3139640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E60AF-6ADA-95F7-EAB2-735BA423F38A}"/>
              </a:ext>
            </a:extLst>
          </p:cNvPr>
          <p:cNvSpPr>
            <a:spLocks noGrp="1"/>
          </p:cNvSpPr>
          <p:nvPr>
            <p:ph type="title"/>
          </p:nvPr>
        </p:nvSpPr>
        <p:spPr>
          <a:xfrm>
            <a:off x="606903" y="365125"/>
            <a:ext cx="8876962" cy="1091441"/>
          </a:xfrm>
        </p:spPr>
        <p:txBody>
          <a:bodyPr/>
          <a:lstStyle/>
          <a:p>
            <a:r>
              <a:rPr lang="en-IN" dirty="0"/>
              <a:t>Representation of image in computer</a:t>
            </a:r>
          </a:p>
        </p:txBody>
      </p:sp>
      <p:pic>
        <p:nvPicPr>
          <p:cNvPr id="14" name="Content Placeholder 13">
            <a:extLst>
              <a:ext uri="{FF2B5EF4-FFF2-40B4-BE49-F238E27FC236}">
                <a16:creationId xmlns:a16="http://schemas.microsoft.com/office/drawing/2014/main" id="{37B0EEDA-76C3-C825-75B0-2CAF55224F5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976354" y="2180766"/>
            <a:ext cx="873645" cy="821016"/>
          </a:xfrm>
          <a:prstGeom prst="rect">
            <a:avLst/>
          </a:prstGeom>
        </p:spPr>
      </p:pic>
      <p:pic>
        <p:nvPicPr>
          <p:cNvPr id="15" name="Picture 14">
            <a:extLst>
              <a:ext uri="{FF2B5EF4-FFF2-40B4-BE49-F238E27FC236}">
                <a16:creationId xmlns:a16="http://schemas.microsoft.com/office/drawing/2014/main" id="{0718522F-F451-9407-7610-3236F56192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0368" y="2211197"/>
            <a:ext cx="800163" cy="760154"/>
          </a:xfrm>
          <a:prstGeom prst="rect">
            <a:avLst/>
          </a:prstGeom>
        </p:spPr>
      </p:pic>
      <p:pic>
        <p:nvPicPr>
          <p:cNvPr id="16" name="Picture 15">
            <a:extLst>
              <a:ext uri="{FF2B5EF4-FFF2-40B4-BE49-F238E27FC236}">
                <a16:creationId xmlns:a16="http://schemas.microsoft.com/office/drawing/2014/main" id="{7272472A-364C-FC06-BB1B-BA5AE5B84B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78629" y="2200370"/>
            <a:ext cx="738061" cy="707206"/>
          </a:xfrm>
          <a:prstGeom prst="rect">
            <a:avLst/>
          </a:prstGeom>
        </p:spPr>
      </p:pic>
      <p:pic>
        <p:nvPicPr>
          <p:cNvPr id="17" name="Picture 16">
            <a:extLst>
              <a:ext uri="{FF2B5EF4-FFF2-40B4-BE49-F238E27FC236}">
                <a16:creationId xmlns:a16="http://schemas.microsoft.com/office/drawing/2014/main" id="{51B950CF-55DD-3449-FE6E-B9B9B5168A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02658" y="3282530"/>
            <a:ext cx="2946297" cy="2476791"/>
          </a:xfrm>
          <a:prstGeom prst="rect">
            <a:avLst/>
          </a:prstGeom>
        </p:spPr>
      </p:pic>
      <p:sp>
        <p:nvSpPr>
          <p:cNvPr id="20" name="TextBox 19">
            <a:extLst>
              <a:ext uri="{FF2B5EF4-FFF2-40B4-BE49-F238E27FC236}">
                <a16:creationId xmlns:a16="http://schemas.microsoft.com/office/drawing/2014/main" id="{F222A255-67EE-5FA7-84E8-45FF2DBD3748}"/>
              </a:ext>
            </a:extLst>
          </p:cNvPr>
          <p:cNvSpPr txBox="1"/>
          <p:nvPr/>
        </p:nvSpPr>
        <p:spPr>
          <a:xfrm>
            <a:off x="5827630" y="5889212"/>
            <a:ext cx="6097348" cy="715581"/>
          </a:xfrm>
          <a:prstGeom prst="rect">
            <a:avLst/>
          </a:prstGeom>
          <a:noFill/>
        </p:spPr>
        <p:txBody>
          <a:bodyPr wrap="square">
            <a:spAutoFit/>
          </a:bodyPr>
          <a:lstStyle/>
          <a:p>
            <a:pPr marL="228600" algn="ctr">
              <a:lnSpc>
                <a:spcPct val="116000"/>
              </a:lnSpc>
              <a:spcBef>
                <a:spcPts val="1500"/>
              </a:spcBef>
              <a:spcAft>
                <a:spcPts val="800"/>
              </a:spcAft>
            </a:pPr>
            <a:r>
              <a:rPr lang="en-IN" sz="1800" dirty="0">
                <a:solidFill>
                  <a:srgbClr val="000000"/>
                </a:solidFill>
                <a:effectLst/>
                <a:latin typeface="Calibri" panose="020F0502020204030204" pitchFamily="34" charset="0"/>
                <a:ea typeface="Segoe UI" panose="020B0502040204020203" pitchFamily="34" charset="0"/>
                <a:cs typeface="Calibri" panose="020F0502020204030204" pitchFamily="34" charset="0"/>
              </a:rPr>
              <a:t>Fig 2.6.2: Representation of 20x20 pixels with varying intensity</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1" name="Rectangle 20">
            <a:extLst>
              <a:ext uri="{FF2B5EF4-FFF2-40B4-BE49-F238E27FC236}">
                <a16:creationId xmlns:a16="http://schemas.microsoft.com/office/drawing/2014/main" id="{BB4F2D02-31DD-0977-68D4-681F8501F02F}"/>
              </a:ext>
            </a:extLst>
          </p:cNvPr>
          <p:cNvSpPr/>
          <p:nvPr/>
        </p:nvSpPr>
        <p:spPr>
          <a:xfrm>
            <a:off x="7557648" y="1382899"/>
            <a:ext cx="4021015" cy="18170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EFD82CA7-8F66-4DD2-2E42-CC710F364066}"/>
              </a:ext>
            </a:extLst>
          </p:cNvPr>
          <p:cNvSpPr txBox="1"/>
          <p:nvPr/>
        </p:nvSpPr>
        <p:spPr>
          <a:xfrm>
            <a:off x="7564081" y="1527655"/>
            <a:ext cx="403273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400" dirty="0">
                <a:latin typeface="Segoe UI"/>
                <a:cs typeface="Segoe UI"/>
              </a:rPr>
              <a:t>        Red                     Green                   Blue   </a:t>
            </a:r>
            <a:r>
              <a:rPr lang="en-US" sz="1400" dirty="0">
                <a:latin typeface="Segoe UI"/>
                <a:cs typeface="Segoe UI"/>
              </a:rPr>
              <a:t> </a:t>
            </a:r>
          </a:p>
          <a:p>
            <a:r>
              <a:rPr lang="en-IN" sz="1400" dirty="0">
                <a:latin typeface="Segoe UI"/>
                <a:cs typeface="Segoe UI"/>
              </a:rPr>
              <a:t>  [[[ 255, 0, 0]]]      [[[ 0, 255, 0]]]</a:t>
            </a:r>
            <a:r>
              <a:rPr lang="en-US" sz="1400" dirty="0">
                <a:latin typeface="Calibri"/>
                <a:ea typeface="Calibri"/>
                <a:cs typeface="Calibri"/>
              </a:rPr>
              <a:t> </a:t>
            </a:r>
            <a:r>
              <a:rPr lang="en-IN" sz="1400" dirty="0">
                <a:latin typeface="Segoe UI"/>
                <a:cs typeface="Segoe UI"/>
              </a:rPr>
              <a:t>      [[[ 0, 0, 255]]]</a:t>
            </a:r>
            <a:r>
              <a:rPr lang="en-US" sz="1400" dirty="0">
                <a:latin typeface="Segoe UI"/>
                <a:cs typeface="Segoe UI"/>
              </a:rPr>
              <a:t> </a:t>
            </a:r>
          </a:p>
        </p:txBody>
      </p:sp>
      <p:sp>
        <p:nvSpPr>
          <p:cNvPr id="4" name="TextBox 3">
            <a:extLst>
              <a:ext uri="{FF2B5EF4-FFF2-40B4-BE49-F238E27FC236}">
                <a16:creationId xmlns:a16="http://schemas.microsoft.com/office/drawing/2014/main" id="{38CA9907-37CB-355A-8C92-E67C9BBE7545}"/>
              </a:ext>
            </a:extLst>
          </p:cNvPr>
          <p:cNvSpPr txBox="1"/>
          <p:nvPr/>
        </p:nvSpPr>
        <p:spPr>
          <a:xfrm>
            <a:off x="799088" y="1494023"/>
            <a:ext cx="6605123" cy="1200329"/>
          </a:xfrm>
          <a:prstGeom prst="rect">
            <a:avLst/>
          </a:prstGeom>
          <a:noFill/>
        </p:spPr>
        <p:txBody>
          <a:bodyPr wrap="square">
            <a:spAutoFit/>
          </a:bodyPr>
          <a:lstStyle/>
          <a:p>
            <a:r>
              <a:rPr lang="en-US" sz="1800" b="0" i="0" u="none" strike="noStrike" baseline="0" dirty="0">
                <a:solidFill>
                  <a:srgbClr val="000000"/>
                </a:solidFill>
                <a:latin typeface="Calibri" panose="020F0502020204030204" pitchFamily="34" charset="0"/>
              </a:rPr>
              <a:t>Consider a grayscale image represented by the following 3x3 matrix: </a:t>
            </a:r>
          </a:p>
          <a:p>
            <a:pPr algn="ctr"/>
            <a:r>
              <a:rPr lang="en-IN" sz="1800" b="0" i="0" u="none" strike="noStrike" baseline="0" dirty="0">
                <a:solidFill>
                  <a:srgbClr val="000000"/>
                </a:solidFill>
                <a:latin typeface="Calibri" panose="020F0502020204030204" pitchFamily="34" charset="0"/>
              </a:rPr>
              <a:t>[ 50 100 150] </a:t>
            </a:r>
          </a:p>
          <a:p>
            <a:pPr algn="ctr"/>
            <a:r>
              <a:rPr lang="en-IN" sz="1800" b="0" i="0" u="none" strike="noStrike" baseline="0" dirty="0">
                <a:solidFill>
                  <a:srgbClr val="000000"/>
                </a:solidFill>
                <a:latin typeface="Calibri" panose="020F0502020204030204" pitchFamily="34" charset="0"/>
              </a:rPr>
              <a:t>[ 200 150 100] </a:t>
            </a:r>
          </a:p>
          <a:p>
            <a:pPr algn="ctr"/>
            <a:r>
              <a:rPr lang="en-IN" sz="1800" b="0" i="0" u="none" strike="noStrike" baseline="0" dirty="0">
                <a:solidFill>
                  <a:srgbClr val="000000"/>
                </a:solidFill>
                <a:latin typeface="Calibri" panose="020F0502020204030204" pitchFamily="34" charset="0"/>
              </a:rPr>
              <a:t>[ 50 25 75] </a:t>
            </a:r>
            <a:endParaRPr lang="en-IN" dirty="0"/>
          </a:p>
        </p:txBody>
      </p:sp>
      <p:sp>
        <p:nvSpPr>
          <p:cNvPr id="6" name="TextBox 5">
            <a:extLst>
              <a:ext uri="{FF2B5EF4-FFF2-40B4-BE49-F238E27FC236}">
                <a16:creationId xmlns:a16="http://schemas.microsoft.com/office/drawing/2014/main" id="{44B5E287-8766-8EEE-2412-F164E9AC11FE}"/>
              </a:ext>
            </a:extLst>
          </p:cNvPr>
          <p:cNvSpPr txBox="1"/>
          <p:nvPr/>
        </p:nvSpPr>
        <p:spPr>
          <a:xfrm>
            <a:off x="799088" y="3001782"/>
            <a:ext cx="6097348" cy="2031325"/>
          </a:xfrm>
          <a:prstGeom prst="rect">
            <a:avLst/>
          </a:prstGeom>
          <a:noFill/>
        </p:spPr>
        <p:txBody>
          <a:bodyPr wrap="square">
            <a:spAutoFit/>
          </a:bodyPr>
          <a:lstStyle/>
          <a:p>
            <a:r>
              <a:rPr lang="en-IN" sz="1800" kern="0" dirty="0">
                <a:effectLst/>
                <a:latin typeface="Calibri" panose="020F0502020204030204" pitchFamily="34" charset="0"/>
                <a:ea typeface="Times New Roman" panose="02020603050405020304" pitchFamily="18" charset="0"/>
              </a:rPr>
              <a:t>Images are commonly represented in computers as two-dimensional arrays or matrices of pixel values in the field of digital image processing. Every pixel in the picture represents an element in the matrix, and each pixel's hue or intensity is represented by a number. Each pixel value in a grayscale image usually has a value between 0 and 255, which indicates how intense the grayscale</a:t>
            </a:r>
            <a:endParaRPr lang="en-IN" dirty="0"/>
          </a:p>
        </p:txBody>
      </p:sp>
    </p:spTree>
    <p:extLst>
      <p:ext uri="{BB962C8B-B14F-4D97-AF65-F5344CB8AC3E}">
        <p14:creationId xmlns:p14="http://schemas.microsoft.com/office/powerpoint/2010/main" val="3731986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6E76B34-B1FF-5183-E94B-C476F5E18E84}"/>
              </a:ext>
            </a:extLst>
          </p:cNvPr>
          <p:cNvPicPr>
            <a:picLocks noChangeAspect="1"/>
          </p:cNvPicPr>
          <p:nvPr/>
        </p:nvPicPr>
        <p:blipFill>
          <a:blip r:embed="rId2"/>
          <a:stretch>
            <a:fillRect/>
          </a:stretch>
        </p:blipFill>
        <p:spPr>
          <a:xfrm>
            <a:off x="1143150" y="3954125"/>
            <a:ext cx="9662938" cy="2025890"/>
          </a:xfrm>
          <a:prstGeom prst="rect">
            <a:avLst/>
          </a:prstGeom>
        </p:spPr>
      </p:pic>
      <p:sp>
        <p:nvSpPr>
          <p:cNvPr id="8" name="TextBox 7">
            <a:extLst>
              <a:ext uri="{FF2B5EF4-FFF2-40B4-BE49-F238E27FC236}">
                <a16:creationId xmlns:a16="http://schemas.microsoft.com/office/drawing/2014/main" id="{707397CE-CB7D-12E9-242B-789241F8394A}"/>
              </a:ext>
            </a:extLst>
          </p:cNvPr>
          <p:cNvSpPr txBox="1"/>
          <p:nvPr/>
        </p:nvSpPr>
        <p:spPr>
          <a:xfrm>
            <a:off x="1240255" y="1352268"/>
            <a:ext cx="10048134" cy="1754326"/>
          </a:xfrm>
          <a:prstGeom prst="rect">
            <a:avLst/>
          </a:prstGeom>
          <a:noFill/>
        </p:spPr>
        <p:txBody>
          <a:bodyPr wrap="square">
            <a:spAutoFit/>
          </a:bodyPr>
          <a:lstStyle/>
          <a:p>
            <a:r>
              <a:rPr lang="en-US" sz="1800" kern="0" dirty="0">
                <a:effectLst/>
                <a:latin typeface="Calibri" panose="020F0502020204030204" pitchFamily="34" charset="0"/>
                <a:ea typeface="Times New Roman" panose="02020603050405020304" pitchFamily="18" charset="0"/>
              </a:rPr>
              <a:t>Fourier transformation of images involves applying the Discrete Fourier Transform (DFT) to the 2D matrix representation of the image to obtain its frequency domain representation. This transformation enables the analysis of the frequency content of the image and provides valuable insights into its spatial characteristics. By visualizing the magnitude spectrum, practitioners can identify patterns, textures, and structures present in the image, facilitating various image processing tasks such as filtering, enhancement, and feature extraction</a:t>
            </a:r>
            <a:endParaRPr lang="en-IN" dirty="0"/>
          </a:p>
        </p:txBody>
      </p:sp>
      <p:sp>
        <p:nvSpPr>
          <p:cNvPr id="10" name="TextBox 9">
            <a:extLst>
              <a:ext uri="{FF2B5EF4-FFF2-40B4-BE49-F238E27FC236}">
                <a16:creationId xmlns:a16="http://schemas.microsoft.com/office/drawing/2014/main" id="{3F84F2B8-B5D4-4852-64DD-32E9B7D8A1A5}"/>
              </a:ext>
            </a:extLst>
          </p:cNvPr>
          <p:cNvSpPr txBox="1"/>
          <p:nvPr/>
        </p:nvSpPr>
        <p:spPr>
          <a:xfrm>
            <a:off x="1143150" y="681625"/>
            <a:ext cx="7721825" cy="532903"/>
          </a:xfrm>
          <a:prstGeom prst="rect">
            <a:avLst/>
          </a:prstGeom>
          <a:noFill/>
        </p:spPr>
        <p:txBody>
          <a:bodyPr wrap="square">
            <a:spAutoFit/>
          </a:bodyPr>
          <a:lstStyle/>
          <a:p>
            <a:pPr>
              <a:lnSpc>
                <a:spcPct val="107000"/>
              </a:lnSpc>
              <a:spcBef>
                <a:spcPts val="1200"/>
              </a:spcBef>
              <a:spcAft>
                <a:spcPts val="3245"/>
              </a:spcAft>
            </a:pPr>
            <a:r>
              <a:rPr lang="en-US" sz="2800" b="1" dirty="0">
                <a:effectLst/>
                <a:latin typeface="Calibri" panose="020F0502020204030204" pitchFamily="34" charset="0"/>
                <a:ea typeface="Aptos" panose="020B0004020202020204" pitchFamily="34" charset="0"/>
                <a:cs typeface="Calibri" panose="020F0502020204030204" pitchFamily="34" charset="0"/>
              </a:rPr>
              <a:t> Frequency domain analysis of image using DFT</a:t>
            </a:r>
            <a:endParaRPr lang="en-IN" sz="2800" b="1"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7080450F-7A36-E385-2C00-B57FDC776C98}"/>
              </a:ext>
            </a:extLst>
          </p:cNvPr>
          <p:cNvSpPr txBox="1"/>
          <p:nvPr/>
        </p:nvSpPr>
        <p:spPr>
          <a:xfrm>
            <a:off x="1308549" y="3399905"/>
            <a:ext cx="9574901" cy="427809"/>
          </a:xfrm>
          <a:prstGeom prst="rect">
            <a:avLst/>
          </a:prstGeom>
          <a:noFill/>
        </p:spPr>
        <p:txBody>
          <a:bodyPr wrap="square">
            <a:spAutoFit/>
          </a:bodyPr>
          <a:lstStyle/>
          <a:p>
            <a:pPr>
              <a:lnSpc>
                <a:spcPct val="116000"/>
              </a:lnSpc>
              <a:spcBef>
                <a:spcPts val="120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Original image: Grayscale                    Row-wise Fourier Transform</a:t>
            </a:r>
            <a:r>
              <a:rPr lang="en-US" sz="20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a:effectLst/>
                <a:latin typeface="Calibri" panose="020F0502020204030204" pitchFamily="34" charset="0"/>
                <a:ea typeface="Calibri" panose="020F0502020204030204" pitchFamily="34" charset="0"/>
                <a:cs typeface="Calibri" panose="020F0502020204030204" pitchFamily="34" charset="0"/>
              </a:rPr>
              <a:t>             Column wise Fourier</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7038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A89D2-AC77-C3C0-EB7F-524E91B17029}"/>
              </a:ext>
            </a:extLst>
          </p:cNvPr>
          <p:cNvSpPr>
            <a:spLocks noGrp="1"/>
          </p:cNvSpPr>
          <p:nvPr>
            <p:ph type="title"/>
          </p:nvPr>
        </p:nvSpPr>
        <p:spPr>
          <a:xfrm>
            <a:off x="838200" y="365126"/>
            <a:ext cx="6569119" cy="970060"/>
          </a:xfrm>
        </p:spPr>
        <p:txBody>
          <a:bodyPr/>
          <a:lstStyle/>
          <a:p>
            <a:r>
              <a:rPr lang="en-US" sz="1800" dirty="0">
                <a:effectLst/>
                <a:latin typeface="Calibri" panose="020F0502020204030204" pitchFamily="34" charset="0"/>
                <a:ea typeface="Helvetica" panose="020B0604020202020204" pitchFamily="34" charset="0"/>
                <a:cs typeface="Calibri" panose="020F0502020204030204" pitchFamily="34" charset="0"/>
              </a:rPr>
              <a:t> </a:t>
            </a:r>
            <a:r>
              <a:rPr lang="en-US" sz="2000" b="1" dirty="0">
                <a:effectLst/>
                <a:latin typeface="Calibri" panose="020F0502020204030204" pitchFamily="34" charset="0"/>
                <a:ea typeface="Helvetica" panose="020B0604020202020204" pitchFamily="34" charset="0"/>
                <a:cs typeface="Calibri" panose="020F0502020204030204" pitchFamily="34" charset="0"/>
              </a:rPr>
              <a:t>Fourier series approximation for any given function </a:t>
            </a:r>
            <a:br>
              <a:rPr lang="en-IN" sz="18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6953613-5E42-57B3-88CF-B30AEB80570E}"/>
                  </a:ext>
                </a:extLst>
              </p:cNvPr>
              <p:cNvSpPr>
                <a:spLocks noGrp="1"/>
              </p:cNvSpPr>
              <p:nvPr>
                <p:ph idx="1"/>
              </p:nvPr>
            </p:nvSpPr>
            <p:spPr>
              <a:xfrm>
                <a:off x="576761" y="1108609"/>
                <a:ext cx="7091995" cy="5068354"/>
              </a:xfrm>
            </p:spPr>
            <p:txBody>
              <a:bodyPr>
                <a:noAutofit/>
              </a:bodyPr>
              <a:lstStyle/>
              <a:p>
                <a:pPr marL="342900" lvl="0" indent="-342900">
                  <a:lnSpc>
                    <a:spcPct val="100000"/>
                  </a:lnSpc>
                  <a:spcAft>
                    <a:spcPts val="800"/>
                  </a:spcAft>
                  <a:buFont typeface="+mj-lt"/>
                  <a:buAutoNum type="arabicPeriod"/>
                  <a:tabLst>
                    <a:tab pos="457200" algn="l"/>
                  </a:tabLst>
                </a:pPr>
                <a:r>
                  <a:rPr lang="en-IN" sz="1600" b="1" dirty="0">
                    <a:effectLst/>
                    <a:latin typeface="Calibri" panose="020F0502020204030204" pitchFamily="34" charset="0"/>
                    <a:ea typeface="Times New Roman" panose="02020603050405020304" pitchFamily="18" charset="0"/>
                    <a:cs typeface="Calibri" panose="020F0502020204030204" pitchFamily="34" charset="0"/>
                  </a:rPr>
                  <a:t>Determine Average Value (</a:t>
                </a:r>
                <a14:m>
                  <m:oMath xmlns:m="http://schemas.openxmlformats.org/officeDocument/2006/math">
                    <m:sSub>
                      <m:sSubPr>
                        <m:ctrlPr>
                          <a:rPr lang="en-IN" sz="1600" b="1" i="1">
                            <a:effectLst/>
                            <a:latin typeface="Cambria Math" panose="02040503050406030204" pitchFamily="18" charset="0"/>
                            <a:ea typeface="Times New Roman" panose="02020603050405020304" pitchFamily="18" charset="0"/>
                            <a:cs typeface="Calibri" panose="020F0502020204030204" pitchFamily="34" charset="0"/>
                          </a:rPr>
                        </m:ctrlPr>
                      </m:sSubPr>
                      <m:e>
                        <m:r>
                          <a:rPr lang="en-IN" sz="1600" b="1" i="1">
                            <a:effectLst/>
                            <a:latin typeface="Cambria Math" panose="02040503050406030204" pitchFamily="18" charset="0"/>
                            <a:ea typeface="Times New Roman" panose="02020603050405020304" pitchFamily="18" charset="0"/>
                            <a:cs typeface="Calibri" panose="020F0502020204030204" pitchFamily="34" charset="0"/>
                          </a:rPr>
                          <m:t>𝑨</m:t>
                        </m:r>
                      </m:e>
                      <m:sub>
                        <m:r>
                          <a:rPr lang="en-IN" sz="1600" b="1" i="1">
                            <a:effectLst/>
                            <a:latin typeface="Cambria Math" panose="02040503050406030204" pitchFamily="18" charset="0"/>
                            <a:ea typeface="Times New Roman" panose="02020603050405020304" pitchFamily="18" charset="0"/>
                            <a:cs typeface="Calibri" panose="020F0502020204030204" pitchFamily="34" charset="0"/>
                          </a:rPr>
                          <m:t>𝟎</m:t>
                        </m:r>
                      </m:sub>
                    </m:sSub>
                  </m:oMath>
                </a14:m>
                <a:r>
                  <a:rPr lang="en-IN" sz="1600" b="1" dirty="0">
                    <a:effectLst/>
                    <a:latin typeface="Calibri" panose="020F0502020204030204" pitchFamily="34" charset="0"/>
                    <a:ea typeface="Times New Roman" panose="02020603050405020304" pitchFamily="18" charset="0"/>
                    <a:cs typeface="Calibri" panose="020F0502020204030204" pitchFamily="34" charset="0"/>
                  </a:rPr>
                  <a:t>​)</a:t>
                </a:r>
                <a:r>
                  <a:rPr lang="en-IN" sz="1600" dirty="0">
                    <a:effectLst/>
                    <a:latin typeface="Calibri" panose="020F0502020204030204" pitchFamily="34" charset="0"/>
                    <a:ea typeface="Times New Roman" panose="02020603050405020304" pitchFamily="18" charset="0"/>
                    <a:cs typeface="Calibri" panose="020F0502020204030204" pitchFamily="34" charset="0"/>
                  </a:rPr>
                  <a:t>:</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742950" lvl="1" indent="-285750">
                  <a:lnSpc>
                    <a:spcPct val="100000"/>
                  </a:lnSpc>
                  <a:spcAft>
                    <a:spcPts val="800"/>
                  </a:spcAft>
                  <a:buSzPts val="1000"/>
                  <a:buFont typeface="Courier New" panose="02070309020205020404" pitchFamily="49" charset="0"/>
                  <a:buChar char="o"/>
                  <a:tabLst>
                    <a:tab pos="914400" algn="l"/>
                  </a:tabLst>
                </a:pPr>
                <a:r>
                  <a:rPr lang="en-IN" sz="1600" dirty="0">
                    <a:effectLst/>
                    <a:latin typeface="Calibri" panose="020F0502020204030204" pitchFamily="34" charset="0"/>
                    <a:ea typeface="Times New Roman" panose="02020603050405020304" pitchFamily="18" charset="0"/>
                    <a:cs typeface="Calibri" panose="020F0502020204030204" pitchFamily="34" charset="0"/>
                  </a:rPr>
                  <a:t>The average value </a:t>
                </a:r>
                <a14:m>
                  <m:oMath xmlns:m="http://schemas.openxmlformats.org/officeDocument/2006/math">
                    <m:sSub>
                      <m:sSubPr>
                        <m:ctrlPr>
                          <a:rPr lang="en-IN" sz="1600" b="1" i="1">
                            <a:effectLst/>
                            <a:latin typeface="Cambria Math" panose="02040503050406030204" pitchFamily="18" charset="0"/>
                            <a:ea typeface="Times New Roman" panose="02020603050405020304" pitchFamily="18" charset="0"/>
                            <a:cs typeface="Calibri" panose="020F0502020204030204" pitchFamily="34" charset="0"/>
                          </a:rPr>
                        </m:ctrlPr>
                      </m:sSubPr>
                      <m:e>
                        <m:r>
                          <a:rPr lang="en-IN" sz="1600" b="1" i="1">
                            <a:effectLst/>
                            <a:latin typeface="Cambria Math" panose="02040503050406030204" pitchFamily="18" charset="0"/>
                            <a:ea typeface="Times New Roman" panose="02020603050405020304" pitchFamily="18" charset="0"/>
                            <a:cs typeface="Calibri" panose="020F0502020204030204" pitchFamily="34" charset="0"/>
                          </a:rPr>
                          <m:t>𝑨</m:t>
                        </m:r>
                      </m:e>
                      <m:sub>
                        <m:r>
                          <a:rPr lang="en-IN" sz="1600" b="1" i="1">
                            <a:effectLst/>
                            <a:latin typeface="Cambria Math" panose="02040503050406030204" pitchFamily="18" charset="0"/>
                            <a:ea typeface="Times New Roman" panose="02020603050405020304" pitchFamily="18" charset="0"/>
                            <a:cs typeface="Calibri" panose="020F0502020204030204" pitchFamily="34" charset="0"/>
                          </a:rPr>
                          <m:t>𝟎</m:t>
                        </m:r>
                      </m:sub>
                    </m:sSub>
                  </m:oMath>
                </a14:m>
                <a:r>
                  <a:rPr lang="en-IN" sz="1600" b="1" dirty="0">
                    <a:effectLst/>
                    <a:latin typeface="Calibri" panose="020F0502020204030204" pitchFamily="34" charset="0"/>
                    <a:ea typeface="Times New Roman" panose="02020603050405020304" pitchFamily="18" charset="0"/>
                    <a:cs typeface="Calibri" panose="020F0502020204030204" pitchFamily="34" charset="0"/>
                  </a:rPr>
                  <a:t>​ </a:t>
                </a:r>
                <a:r>
                  <a:rPr lang="en-IN" sz="1600" dirty="0">
                    <a:effectLst/>
                    <a:latin typeface="Calibri" panose="020F0502020204030204" pitchFamily="34" charset="0"/>
                    <a:ea typeface="Times New Roman" panose="02020603050405020304" pitchFamily="18" charset="0"/>
                    <a:cs typeface="Calibri" panose="020F0502020204030204" pitchFamily="34" charset="0"/>
                  </a:rPr>
                  <a:t>is calculated as the mean of the function values f(x):</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lvl="1">
                  <a:lnSpc>
                    <a:spcPct val="100000"/>
                  </a:lnSpc>
                  <a:spcAft>
                    <a:spcPts val="800"/>
                  </a:spcAft>
                </a:pPr>
                <a14:m>
                  <m:oMath xmlns:m="http://schemas.openxmlformats.org/officeDocument/2006/math">
                    <m:sSub>
                      <m:sSubPr>
                        <m:ctrlPr>
                          <a:rPr lang="en-IN" sz="16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IN" sz="1600" i="1">
                            <a:effectLst/>
                            <a:latin typeface="Cambria Math" panose="02040503050406030204" pitchFamily="18" charset="0"/>
                            <a:ea typeface="Times New Roman" panose="02020603050405020304" pitchFamily="18" charset="0"/>
                            <a:cs typeface="Calibri" panose="020F0502020204030204" pitchFamily="34" charset="0"/>
                          </a:rPr>
                          <m:t>𝐴</m:t>
                        </m:r>
                      </m:e>
                      <m:sub>
                        <m:r>
                          <a:rPr lang="en-IN" sz="1600" i="1">
                            <a:effectLst/>
                            <a:latin typeface="Cambria Math" panose="02040503050406030204" pitchFamily="18" charset="0"/>
                            <a:ea typeface="Times New Roman" panose="02020603050405020304" pitchFamily="18" charset="0"/>
                            <a:cs typeface="Calibri" panose="020F0502020204030204" pitchFamily="34" charset="0"/>
                          </a:rPr>
                          <m:t>0</m:t>
                        </m:r>
                      </m:sub>
                    </m:sSub>
                    <m:r>
                      <a:rPr lang="en-IN" sz="1600" i="1">
                        <a:effectLst/>
                        <a:latin typeface="Cambria Math" panose="02040503050406030204" pitchFamily="18" charset="0"/>
                        <a:ea typeface="Times New Roman" panose="02020603050405020304" pitchFamily="18" charset="0"/>
                        <a:cs typeface="Calibri" panose="020F0502020204030204" pitchFamily="34" charset="0"/>
                      </a:rPr>
                      <m:t>=</m:t>
                    </m:r>
                    <m:f>
                      <m:fPr>
                        <m:ctrlPr>
                          <a:rPr lang="en-IN" sz="1600" i="1">
                            <a:effectLst/>
                            <a:latin typeface="Cambria Math" panose="02040503050406030204" pitchFamily="18" charset="0"/>
                            <a:ea typeface="Times New Roman" panose="02020603050405020304" pitchFamily="18" charset="0"/>
                            <a:cs typeface="Calibri" panose="020F0502020204030204" pitchFamily="34" charset="0"/>
                          </a:rPr>
                        </m:ctrlPr>
                      </m:fPr>
                      <m:num>
                        <m:r>
                          <a:rPr lang="en-IN" sz="1600" i="1">
                            <a:effectLst/>
                            <a:latin typeface="Cambria Math" panose="02040503050406030204" pitchFamily="18" charset="0"/>
                            <a:ea typeface="Times New Roman" panose="02020603050405020304" pitchFamily="18" charset="0"/>
                            <a:cs typeface="Calibri" panose="020F0502020204030204" pitchFamily="34" charset="0"/>
                          </a:rPr>
                          <m:t>1</m:t>
                        </m:r>
                      </m:num>
                      <m:den>
                        <m:r>
                          <a:rPr lang="en-IN" sz="1600" i="1">
                            <a:effectLst/>
                            <a:latin typeface="Cambria Math" panose="02040503050406030204" pitchFamily="18" charset="0"/>
                            <a:ea typeface="Times New Roman" panose="02020603050405020304" pitchFamily="18" charset="0"/>
                            <a:cs typeface="Calibri" panose="020F0502020204030204" pitchFamily="34" charset="0"/>
                          </a:rPr>
                          <m:t>𝑁</m:t>
                        </m:r>
                      </m:den>
                    </m:f>
                    <m:nary>
                      <m:naryPr>
                        <m:chr m:val="∑"/>
                        <m:ctrlPr>
                          <a:rPr lang="en-IN" sz="1600" i="1">
                            <a:effectLst/>
                            <a:latin typeface="Cambria Math" panose="02040503050406030204" pitchFamily="18" charset="0"/>
                            <a:ea typeface="Times New Roman" panose="02020603050405020304" pitchFamily="18" charset="0"/>
                            <a:cs typeface="Calibri" panose="020F0502020204030204" pitchFamily="34" charset="0"/>
                          </a:rPr>
                        </m:ctrlPr>
                      </m:naryPr>
                      <m:sub>
                        <m:r>
                          <a:rPr lang="en-IN" sz="1600" i="1">
                            <a:effectLst/>
                            <a:latin typeface="Cambria Math" panose="02040503050406030204" pitchFamily="18" charset="0"/>
                            <a:ea typeface="Times New Roman" panose="02020603050405020304" pitchFamily="18" charset="0"/>
                            <a:cs typeface="Calibri" panose="020F0502020204030204" pitchFamily="34" charset="0"/>
                          </a:rPr>
                          <m:t>𝑖</m:t>
                        </m:r>
                        <m:r>
                          <a:rPr lang="en-IN" sz="1600" i="1">
                            <a:effectLst/>
                            <a:latin typeface="Cambria Math" panose="02040503050406030204" pitchFamily="18" charset="0"/>
                            <a:ea typeface="Times New Roman" panose="02020603050405020304" pitchFamily="18" charset="0"/>
                            <a:cs typeface="Calibri" panose="020F0502020204030204" pitchFamily="34" charset="0"/>
                          </a:rPr>
                          <m:t>=0</m:t>
                        </m:r>
                      </m:sub>
                      <m:sup>
                        <m:r>
                          <a:rPr lang="en-IN" sz="1600" i="1">
                            <a:effectLst/>
                            <a:latin typeface="Cambria Math" panose="02040503050406030204" pitchFamily="18" charset="0"/>
                            <a:ea typeface="Times New Roman" panose="02020603050405020304" pitchFamily="18" charset="0"/>
                            <a:cs typeface="Calibri" panose="020F0502020204030204" pitchFamily="34" charset="0"/>
                          </a:rPr>
                          <m:t>𝑁</m:t>
                        </m:r>
                        <m:r>
                          <a:rPr lang="en-IN" sz="1600" i="1">
                            <a:effectLst/>
                            <a:latin typeface="Cambria Math" panose="02040503050406030204" pitchFamily="18" charset="0"/>
                            <a:ea typeface="Times New Roman" panose="02020603050405020304" pitchFamily="18" charset="0"/>
                            <a:cs typeface="Calibri" panose="020F0502020204030204" pitchFamily="34" charset="0"/>
                          </a:rPr>
                          <m:t>−1</m:t>
                        </m:r>
                      </m:sup>
                      <m:e>
                        <m:r>
                          <a:rPr lang="en-IN" sz="1600" i="1">
                            <a:effectLst/>
                            <a:latin typeface="Cambria Math" panose="02040503050406030204" pitchFamily="18" charset="0"/>
                            <a:ea typeface="Times New Roman" panose="02020603050405020304" pitchFamily="18" charset="0"/>
                            <a:cs typeface="Calibri" panose="020F0502020204030204" pitchFamily="34" charset="0"/>
                          </a:rPr>
                          <m:t>𝑓</m:t>
                        </m:r>
                        <m:d>
                          <m:dPr>
                            <m:ctrlPr>
                              <a:rPr lang="en-IN" sz="1600" i="1">
                                <a:effectLst/>
                                <a:latin typeface="Cambria Math" panose="02040503050406030204" pitchFamily="18" charset="0"/>
                                <a:ea typeface="Times New Roman" panose="02020603050405020304" pitchFamily="18" charset="0"/>
                                <a:cs typeface="Calibri" panose="020F0502020204030204" pitchFamily="34" charset="0"/>
                              </a:rPr>
                            </m:ctrlPr>
                          </m:dPr>
                          <m:e>
                            <m:sSub>
                              <m:sSubPr>
                                <m:ctrlPr>
                                  <a:rPr lang="en-IN" sz="16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IN" sz="1600" i="1">
                                    <a:effectLst/>
                                    <a:latin typeface="Cambria Math" panose="02040503050406030204" pitchFamily="18" charset="0"/>
                                    <a:ea typeface="Times New Roman" panose="02020603050405020304" pitchFamily="18" charset="0"/>
                                    <a:cs typeface="Calibri" panose="020F0502020204030204" pitchFamily="34" charset="0"/>
                                  </a:rPr>
                                  <m:t>𝑥</m:t>
                                </m:r>
                              </m:e>
                              <m:sub>
                                <m:r>
                                  <a:rPr lang="en-IN" sz="1600" i="1">
                                    <a:effectLst/>
                                    <a:latin typeface="Cambria Math" panose="02040503050406030204" pitchFamily="18" charset="0"/>
                                    <a:ea typeface="Times New Roman" panose="02020603050405020304" pitchFamily="18" charset="0"/>
                                    <a:cs typeface="Calibri" panose="020F0502020204030204" pitchFamily="34" charset="0"/>
                                  </a:rPr>
                                  <m:t>𝑖</m:t>
                                </m:r>
                              </m:sub>
                            </m:sSub>
                          </m:e>
                        </m:d>
                      </m:e>
                    </m:nary>
                  </m:oMath>
                </a14:m>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0" lvl="0" indent="0">
                  <a:lnSpc>
                    <a:spcPct val="100000"/>
                  </a:lnSpc>
                  <a:spcAft>
                    <a:spcPts val="800"/>
                  </a:spcAft>
                  <a:buNone/>
                  <a:tabLst>
                    <a:tab pos="457200" algn="l"/>
                  </a:tabLst>
                </a:pPr>
                <a:r>
                  <a:rPr lang="en-IN" sz="1600" b="1" dirty="0">
                    <a:latin typeface="Calibri" panose="020F0502020204030204" pitchFamily="34" charset="0"/>
                    <a:ea typeface="Times New Roman" panose="02020603050405020304" pitchFamily="18" charset="0"/>
                    <a:cs typeface="Calibri" panose="020F0502020204030204" pitchFamily="34" charset="0"/>
                  </a:rPr>
                  <a:t>2.	</a:t>
                </a:r>
                <a:r>
                  <a:rPr lang="en-IN" sz="1600" b="1" dirty="0">
                    <a:effectLst/>
                    <a:latin typeface="Calibri" panose="020F0502020204030204" pitchFamily="34" charset="0"/>
                    <a:ea typeface="Times New Roman" panose="02020603050405020304" pitchFamily="18" charset="0"/>
                    <a:cs typeface="Calibri" panose="020F0502020204030204" pitchFamily="34" charset="0"/>
                  </a:rPr>
                  <a:t>Compute Fourier Coefficients (</a:t>
                </a:r>
                <a14:m>
                  <m:oMath xmlns:m="http://schemas.openxmlformats.org/officeDocument/2006/math">
                    <m:sSub>
                      <m:sSubPr>
                        <m:ctrlPr>
                          <a:rPr lang="en-IN" sz="1600" b="1" i="1">
                            <a:effectLst/>
                            <a:latin typeface="Cambria Math" panose="02040503050406030204" pitchFamily="18" charset="0"/>
                            <a:ea typeface="Times New Roman" panose="02020603050405020304" pitchFamily="18" charset="0"/>
                            <a:cs typeface="Calibri" panose="020F0502020204030204" pitchFamily="34" charset="0"/>
                          </a:rPr>
                        </m:ctrlPr>
                      </m:sSubPr>
                      <m:e>
                        <m:r>
                          <a:rPr lang="en-IN" sz="1600" b="1" i="1">
                            <a:effectLst/>
                            <a:latin typeface="Cambria Math" panose="02040503050406030204" pitchFamily="18" charset="0"/>
                            <a:ea typeface="Times New Roman" panose="02020603050405020304" pitchFamily="18" charset="0"/>
                            <a:cs typeface="Calibri" panose="020F0502020204030204" pitchFamily="34" charset="0"/>
                          </a:rPr>
                          <m:t>𝑨</m:t>
                        </m:r>
                      </m:e>
                      <m:sub>
                        <m:r>
                          <a:rPr lang="en-IN" sz="1600" b="1" i="1">
                            <a:effectLst/>
                            <a:latin typeface="Cambria Math" panose="02040503050406030204" pitchFamily="18" charset="0"/>
                            <a:ea typeface="Times New Roman" panose="02020603050405020304" pitchFamily="18" charset="0"/>
                            <a:cs typeface="Calibri" panose="020F0502020204030204" pitchFamily="34" charset="0"/>
                          </a:rPr>
                          <m:t>𝒌</m:t>
                        </m:r>
                      </m:sub>
                    </m:sSub>
                  </m:oMath>
                </a14:m>
                <a:r>
                  <a:rPr lang="en-IN" sz="1600" b="1" dirty="0">
                    <a:effectLst/>
                    <a:latin typeface="Calibri" panose="020F0502020204030204" pitchFamily="34" charset="0"/>
                    <a:ea typeface="Times New Roman" panose="02020603050405020304" pitchFamily="18" charset="0"/>
                    <a:cs typeface="Calibri" panose="020F0502020204030204" pitchFamily="34" charset="0"/>
                  </a:rPr>
                  <a:t>​ and </a:t>
                </a:r>
                <a14:m>
                  <m:oMath xmlns:m="http://schemas.openxmlformats.org/officeDocument/2006/math">
                    <m:sSub>
                      <m:sSubPr>
                        <m:ctrlPr>
                          <a:rPr lang="en-IN" sz="1600" b="1" i="1">
                            <a:effectLst/>
                            <a:latin typeface="Cambria Math" panose="02040503050406030204" pitchFamily="18" charset="0"/>
                            <a:ea typeface="Times New Roman" panose="02020603050405020304" pitchFamily="18" charset="0"/>
                            <a:cs typeface="Calibri" panose="020F0502020204030204" pitchFamily="34" charset="0"/>
                          </a:rPr>
                        </m:ctrlPr>
                      </m:sSubPr>
                      <m:e>
                        <m:r>
                          <a:rPr lang="en-IN" sz="1600" b="1" i="1">
                            <a:effectLst/>
                            <a:latin typeface="Cambria Math" panose="02040503050406030204" pitchFamily="18" charset="0"/>
                            <a:ea typeface="Times New Roman" panose="02020603050405020304" pitchFamily="18" charset="0"/>
                            <a:cs typeface="Calibri" panose="020F0502020204030204" pitchFamily="34" charset="0"/>
                          </a:rPr>
                          <m:t>𝑩</m:t>
                        </m:r>
                      </m:e>
                      <m:sub>
                        <m:r>
                          <a:rPr lang="en-IN" sz="1600" b="1" i="1">
                            <a:effectLst/>
                            <a:latin typeface="Cambria Math" panose="02040503050406030204" pitchFamily="18" charset="0"/>
                            <a:ea typeface="Times New Roman" panose="02020603050405020304" pitchFamily="18" charset="0"/>
                            <a:cs typeface="Calibri" panose="020F0502020204030204" pitchFamily="34" charset="0"/>
                          </a:rPr>
                          <m:t>𝒌</m:t>
                        </m:r>
                      </m:sub>
                    </m:sSub>
                  </m:oMath>
                </a14:m>
                <a:r>
                  <a:rPr lang="en-IN" sz="1600" b="1" dirty="0">
                    <a:effectLst/>
                    <a:latin typeface="Calibri" panose="020F0502020204030204" pitchFamily="34" charset="0"/>
                    <a:ea typeface="Times New Roman" panose="02020603050405020304" pitchFamily="18" charset="0"/>
                    <a:cs typeface="Calibri" panose="020F0502020204030204" pitchFamily="34" charset="0"/>
                  </a:rPr>
                  <a:t>​)</a:t>
                </a:r>
                <a:r>
                  <a:rPr lang="en-IN" sz="1600" dirty="0">
                    <a:effectLst/>
                    <a:latin typeface="Calibri" panose="020F0502020204030204" pitchFamily="34" charset="0"/>
                    <a:ea typeface="Times New Roman" panose="02020603050405020304" pitchFamily="18" charset="0"/>
                    <a:cs typeface="Calibri" panose="020F0502020204030204" pitchFamily="34" charset="0"/>
                  </a:rPr>
                  <a:t>:</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742950" lvl="1" indent="-285750">
                  <a:lnSpc>
                    <a:spcPct val="100000"/>
                  </a:lnSpc>
                  <a:spcAft>
                    <a:spcPts val="800"/>
                  </a:spcAft>
                  <a:buSzPts val="1000"/>
                  <a:buFont typeface="Courier New" panose="02070309020205020404" pitchFamily="49" charset="0"/>
                  <a:buChar char="o"/>
                  <a:tabLst>
                    <a:tab pos="914400" algn="l"/>
                  </a:tabLst>
                </a:pPr>
                <a:r>
                  <a:rPr lang="en-IN" sz="1600" dirty="0">
                    <a:effectLst/>
                    <a:latin typeface="Calibri" panose="020F0502020204030204" pitchFamily="34" charset="0"/>
                    <a:ea typeface="Times New Roman" panose="02020603050405020304" pitchFamily="18" charset="0"/>
                    <a:cs typeface="Calibri" panose="020F0502020204030204" pitchFamily="34" charset="0"/>
                  </a:rPr>
                  <a:t>Fourier coefficients  </a:t>
                </a:r>
                <a14:m>
                  <m:oMath xmlns:m="http://schemas.openxmlformats.org/officeDocument/2006/math">
                    <m:sSub>
                      <m:sSubPr>
                        <m:ctrlPr>
                          <a:rPr lang="en-IN" sz="1600" b="1" i="1">
                            <a:effectLst/>
                            <a:latin typeface="Cambria Math" panose="02040503050406030204" pitchFamily="18" charset="0"/>
                            <a:ea typeface="Times New Roman" panose="02020603050405020304" pitchFamily="18" charset="0"/>
                            <a:cs typeface="Calibri" panose="020F0502020204030204" pitchFamily="34" charset="0"/>
                          </a:rPr>
                        </m:ctrlPr>
                      </m:sSubPr>
                      <m:e>
                        <m:r>
                          <a:rPr lang="en-IN" sz="1600" b="1" i="1">
                            <a:effectLst/>
                            <a:latin typeface="Cambria Math" panose="02040503050406030204" pitchFamily="18" charset="0"/>
                            <a:ea typeface="Times New Roman" panose="02020603050405020304" pitchFamily="18" charset="0"/>
                            <a:cs typeface="Calibri" panose="020F0502020204030204" pitchFamily="34" charset="0"/>
                          </a:rPr>
                          <m:t>𝑨</m:t>
                        </m:r>
                      </m:e>
                      <m:sub>
                        <m:r>
                          <a:rPr lang="en-IN" sz="1600" b="1" i="1">
                            <a:effectLst/>
                            <a:latin typeface="Cambria Math" panose="02040503050406030204" pitchFamily="18" charset="0"/>
                            <a:ea typeface="Times New Roman" panose="02020603050405020304" pitchFamily="18" charset="0"/>
                            <a:cs typeface="Calibri" panose="020F0502020204030204" pitchFamily="34" charset="0"/>
                          </a:rPr>
                          <m:t>𝒌</m:t>
                        </m:r>
                      </m:sub>
                    </m:sSub>
                  </m:oMath>
                </a14:m>
                <a:r>
                  <a:rPr lang="en-IN" sz="1600" b="1" dirty="0">
                    <a:effectLst/>
                    <a:latin typeface="Calibri" panose="020F0502020204030204" pitchFamily="34" charset="0"/>
                    <a:ea typeface="Times New Roman" panose="02020603050405020304" pitchFamily="18" charset="0"/>
                    <a:cs typeface="Calibri" panose="020F0502020204030204" pitchFamily="34" charset="0"/>
                  </a:rPr>
                  <a:t>​ ​ </a:t>
                </a:r>
                <a:r>
                  <a:rPr lang="en-IN" sz="1600" dirty="0">
                    <a:effectLst/>
                    <a:latin typeface="Calibri" panose="020F0502020204030204" pitchFamily="34" charset="0"/>
                    <a:ea typeface="Times New Roman" panose="02020603050405020304" pitchFamily="18" charset="0"/>
                    <a:cs typeface="Calibri" panose="020F0502020204030204" pitchFamily="34" charset="0"/>
                  </a:rPr>
                  <a:t> ​ and </a:t>
                </a:r>
                <a14:m>
                  <m:oMath xmlns:m="http://schemas.openxmlformats.org/officeDocument/2006/math">
                    <m:sSub>
                      <m:sSubPr>
                        <m:ctrlPr>
                          <a:rPr lang="en-IN" sz="1600" b="1" i="1">
                            <a:effectLst/>
                            <a:latin typeface="Cambria Math" panose="02040503050406030204" pitchFamily="18" charset="0"/>
                            <a:ea typeface="Times New Roman" panose="02020603050405020304" pitchFamily="18" charset="0"/>
                            <a:cs typeface="Calibri" panose="020F0502020204030204" pitchFamily="34" charset="0"/>
                          </a:rPr>
                        </m:ctrlPr>
                      </m:sSubPr>
                      <m:e>
                        <m:r>
                          <a:rPr lang="en-IN" sz="1600" b="1" i="1">
                            <a:effectLst/>
                            <a:latin typeface="Cambria Math" panose="02040503050406030204" pitchFamily="18" charset="0"/>
                            <a:ea typeface="Times New Roman" panose="02020603050405020304" pitchFamily="18" charset="0"/>
                            <a:cs typeface="Calibri" panose="020F0502020204030204" pitchFamily="34" charset="0"/>
                          </a:rPr>
                          <m:t>𝑩</m:t>
                        </m:r>
                      </m:e>
                      <m:sub>
                        <m:r>
                          <a:rPr lang="en-IN" sz="1600" b="1" i="1">
                            <a:effectLst/>
                            <a:latin typeface="Cambria Math" panose="02040503050406030204" pitchFamily="18" charset="0"/>
                            <a:ea typeface="Times New Roman" panose="02020603050405020304" pitchFamily="18" charset="0"/>
                            <a:cs typeface="Calibri" panose="020F0502020204030204" pitchFamily="34" charset="0"/>
                          </a:rPr>
                          <m:t>𝒌</m:t>
                        </m:r>
                      </m:sub>
                    </m:sSub>
                  </m:oMath>
                </a14:m>
                <a:r>
                  <a:rPr lang="en-IN" sz="1600" dirty="0">
                    <a:effectLst/>
                    <a:latin typeface="Calibri" panose="020F0502020204030204" pitchFamily="34" charset="0"/>
                    <a:ea typeface="Times New Roman" panose="02020603050405020304" pitchFamily="18" charset="0"/>
                    <a:cs typeface="Calibri" panose="020F0502020204030204" pitchFamily="34" charset="0"/>
                  </a:rPr>
                  <a:t>  are computed as follows:</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685800">
                  <a:lnSpc>
                    <a:spcPct val="100000"/>
                  </a:lnSpc>
                  <a:spcAft>
                    <a:spcPts val="800"/>
                  </a:spcAft>
                </a:pPr>
                <a14:m>
                  <m:oMath xmlns:m="http://schemas.openxmlformats.org/officeDocument/2006/math">
                    <m:sSub>
                      <m:sSubPr>
                        <m:ctrlPr>
                          <a:rPr lang="en-IN" sz="16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IN" sz="1600" i="1">
                            <a:effectLst/>
                            <a:latin typeface="Cambria Math" panose="02040503050406030204" pitchFamily="18" charset="0"/>
                            <a:ea typeface="Times New Roman" panose="02020603050405020304" pitchFamily="18" charset="0"/>
                            <a:cs typeface="Calibri" panose="020F0502020204030204" pitchFamily="34" charset="0"/>
                          </a:rPr>
                          <m:t>𝐴</m:t>
                        </m:r>
                      </m:e>
                      <m:sub>
                        <m:r>
                          <a:rPr lang="en-IN" sz="1600" i="1">
                            <a:effectLst/>
                            <a:latin typeface="Cambria Math" panose="02040503050406030204" pitchFamily="18" charset="0"/>
                            <a:ea typeface="Times New Roman" panose="02020603050405020304" pitchFamily="18" charset="0"/>
                            <a:cs typeface="Calibri" panose="020F0502020204030204" pitchFamily="34" charset="0"/>
                          </a:rPr>
                          <m:t>𝑘</m:t>
                        </m:r>
                      </m:sub>
                    </m:sSub>
                    <m:r>
                      <a:rPr lang="en-IN" sz="1600" i="1">
                        <a:effectLst/>
                        <a:latin typeface="Cambria Math" panose="02040503050406030204" pitchFamily="18" charset="0"/>
                        <a:ea typeface="Times New Roman" panose="02020603050405020304" pitchFamily="18" charset="0"/>
                        <a:cs typeface="Calibri" panose="020F0502020204030204" pitchFamily="34" charset="0"/>
                      </a:rPr>
                      <m:t>=</m:t>
                    </m:r>
                    <m:f>
                      <m:fPr>
                        <m:ctrlPr>
                          <a:rPr lang="en-IN" sz="1600" i="1">
                            <a:effectLst/>
                            <a:latin typeface="Cambria Math" panose="02040503050406030204" pitchFamily="18" charset="0"/>
                            <a:ea typeface="Times New Roman" panose="02020603050405020304" pitchFamily="18" charset="0"/>
                            <a:cs typeface="Calibri" panose="020F0502020204030204" pitchFamily="34" charset="0"/>
                          </a:rPr>
                        </m:ctrlPr>
                      </m:fPr>
                      <m:num>
                        <m:r>
                          <a:rPr lang="en-IN" sz="1600" i="1">
                            <a:effectLst/>
                            <a:latin typeface="Cambria Math" panose="02040503050406030204" pitchFamily="18" charset="0"/>
                            <a:ea typeface="Times New Roman" panose="02020603050405020304" pitchFamily="18" charset="0"/>
                            <a:cs typeface="Calibri" panose="020F0502020204030204" pitchFamily="34" charset="0"/>
                          </a:rPr>
                          <m:t>2</m:t>
                        </m:r>
                      </m:num>
                      <m:den>
                        <m:r>
                          <a:rPr lang="en-IN" sz="1600" i="1">
                            <a:effectLst/>
                            <a:latin typeface="Cambria Math" panose="02040503050406030204" pitchFamily="18" charset="0"/>
                            <a:ea typeface="Times New Roman" panose="02020603050405020304" pitchFamily="18" charset="0"/>
                            <a:cs typeface="Calibri" panose="020F0502020204030204" pitchFamily="34" charset="0"/>
                          </a:rPr>
                          <m:t>𝑁</m:t>
                        </m:r>
                      </m:den>
                    </m:f>
                    <m:nary>
                      <m:naryPr>
                        <m:chr m:val="∑"/>
                        <m:ctrlPr>
                          <a:rPr lang="en-IN" sz="1600" i="1">
                            <a:effectLst/>
                            <a:latin typeface="Cambria Math" panose="02040503050406030204" pitchFamily="18" charset="0"/>
                            <a:ea typeface="Times New Roman" panose="02020603050405020304" pitchFamily="18" charset="0"/>
                            <a:cs typeface="Calibri" panose="020F0502020204030204" pitchFamily="34" charset="0"/>
                          </a:rPr>
                        </m:ctrlPr>
                      </m:naryPr>
                      <m:sub>
                        <m:r>
                          <a:rPr lang="en-IN" sz="1600" i="1">
                            <a:effectLst/>
                            <a:latin typeface="Cambria Math" panose="02040503050406030204" pitchFamily="18" charset="0"/>
                            <a:ea typeface="Times New Roman" panose="02020603050405020304" pitchFamily="18" charset="0"/>
                            <a:cs typeface="Calibri" panose="020F0502020204030204" pitchFamily="34" charset="0"/>
                          </a:rPr>
                          <m:t>𝑖</m:t>
                        </m:r>
                        <m:r>
                          <a:rPr lang="en-IN" sz="1600" i="1">
                            <a:effectLst/>
                            <a:latin typeface="Cambria Math" panose="02040503050406030204" pitchFamily="18" charset="0"/>
                            <a:ea typeface="Times New Roman" panose="02020603050405020304" pitchFamily="18" charset="0"/>
                            <a:cs typeface="Calibri" panose="020F0502020204030204" pitchFamily="34" charset="0"/>
                          </a:rPr>
                          <m:t>=0</m:t>
                        </m:r>
                      </m:sub>
                      <m:sup>
                        <m:r>
                          <a:rPr lang="en-IN" sz="1600" i="1">
                            <a:effectLst/>
                            <a:latin typeface="Cambria Math" panose="02040503050406030204" pitchFamily="18" charset="0"/>
                            <a:ea typeface="Times New Roman" panose="02020603050405020304" pitchFamily="18" charset="0"/>
                            <a:cs typeface="Calibri" panose="020F0502020204030204" pitchFamily="34" charset="0"/>
                          </a:rPr>
                          <m:t>𝑁</m:t>
                        </m:r>
                        <m:r>
                          <a:rPr lang="en-IN" sz="1600" i="1">
                            <a:effectLst/>
                            <a:latin typeface="Cambria Math" panose="02040503050406030204" pitchFamily="18" charset="0"/>
                            <a:ea typeface="Times New Roman" panose="02020603050405020304" pitchFamily="18" charset="0"/>
                            <a:cs typeface="Calibri" panose="020F0502020204030204" pitchFamily="34" charset="0"/>
                          </a:rPr>
                          <m:t>−1</m:t>
                        </m:r>
                      </m:sup>
                      <m:e>
                        <m:r>
                          <a:rPr lang="en-IN" sz="1600" i="1">
                            <a:effectLst/>
                            <a:latin typeface="Cambria Math" panose="02040503050406030204" pitchFamily="18" charset="0"/>
                            <a:ea typeface="Times New Roman" panose="02020603050405020304" pitchFamily="18" charset="0"/>
                            <a:cs typeface="Calibri" panose="020F0502020204030204" pitchFamily="34" charset="0"/>
                          </a:rPr>
                          <m:t>𝑓</m:t>
                        </m:r>
                        <m:d>
                          <m:dPr>
                            <m:ctrlPr>
                              <a:rPr lang="en-IN" sz="1600" i="1">
                                <a:effectLst/>
                                <a:latin typeface="Cambria Math" panose="02040503050406030204" pitchFamily="18" charset="0"/>
                                <a:ea typeface="Times New Roman" panose="02020603050405020304" pitchFamily="18" charset="0"/>
                                <a:cs typeface="Calibri" panose="020F0502020204030204" pitchFamily="34" charset="0"/>
                              </a:rPr>
                            </m:ctrlPr>
                          </m:dPr>
                          <m:e>
                            <m:sSub>
                              <m:sSubPr>
                                <m:ctrlPr>
                                  <a:rPr lang="en-IN" sz="16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IN" sz="1600" i="1">
                                    <a:effectLst/>
                                    <a:latin typeface="Cambria Math" panose="02040503050406030204" pitchFamily="18" charset="0"/>
                                    <a:ea typeface="Times New Roman" panose="02020603050405020304" pitchFamily="18" charset="0"/>
                                    <a:cs typeface="Calibri" panose="020F0502020204030204" pitchFamily="34" charset="0"/>
                                  </a:rPr>
                                  <m:t>𝑥</m:t>
                                </m:r>
                              </m:e>
                              <m:sub>
                                <m:r>
                                  <a:rPr lang="en-IN" sz="1600" i="1">
                                    <a:effectLst/>
                                    <a:latin typeface="Cambria Math" panose="02040503050406030204" pitchFamily="18" charset="0"/>
                                    <a:ea typeface="Times New Roman" panose="02020603050405020304" pitchFamily="18" charset="0"/>
                                    <a:cs typeface="Calibri" panose="020F0502020204030204" pitchFamily="34" charset="0"/>
                                  </a:rPr>
                                  <m:t>𝑖</m:t>
                                </m:r>
                              </m:sub>
                            </m:sSub>
                          </m:e>
                        </m:d>
                      </m:e>
                    </m:nary>
                    <m:func>
                      <m:funcPr>
                        <m:ctrlPr>
                          <a:rPr lang="en-IN" sz="1600" i="1">
                            <a:effectLst/>
                            <a:latin typeface="Cambria Math" panose="02040503050406030204" pitchFamily="18" charset="0"/>
                            <a:ea typeface="Times New Roman" panose="02020603050405020304" pitchFamily="18" charset="0"/>
                            <a:cs typeface="Calibri" panose="020F0502020204030204" pitchFamily="34" charset="0"/>
                          </a:rPr>
                        </m:ctrlPr>
                      </m:funcPr>
                      <m:fName>
                        <m:r>
                          <m:rPr>
                            <m:sty m:val="p"/>
                          </m:rPr>
                          <a:rPr lang="en-IN" sz="1600">
                            <a:effectLst/>
                            <a:latin typeface="Cambria Math" panose="02040503050406030204" pitchFamily="18" charset="0"/>
                            <a:ea typeface="Times New Roman" panose="02020603050405020304" pitchFamily="18" charset="0"/>
                            <a:cs typeface="Calibri" panose="020F0502020204030204" pitchFamily="34" charset="0"/>
                          </a:rPr>
                          <m:t>cos</m:t>
                        </m:r>
                      </m:fName>
                      <m:e>
                        <m:d>
                          <m:dPr>
                            <m:ctrlPr>
                              <a:rPr lang="en-IN" sz="1600" i="1">
                                <a:effectLst/>
                                <a:latin typeface="Cambria Math" panose="02040503050406030204" pitchFamily="18" charset="0"/>
                                <a:ea typeface="Times New Roman" panose="02020603050405020304" pitchFamily="18" charset="0"/>
                                <a:cs typeface="Calibri" panose="020F0502020204030204" pitchFamily="34" charset="0"/>
                              </a:rPr>
                            </m:ctrlPr>
                          </m:dPr>
                          <m:e>
                            <m:r>
                              <a:rPr lang="en-IN" sz="1600" i="1">
                                <a:effectLst/>
                                <a:latin typeface="Cambria Math" panose="02040503050406030204" pitchFamily="18" charset="0"/>
                                <a:ea typeface="Times New Roman" panose="02020603050405020304" pitchFamily="18" charset="0"/>
                                <a:cs typeface="Calibri" panose="020F0502020204030204" pitchFamily="34" charset="0"/>
                              </a:rPr>
                              <m:t>𝑘</m:t>
                            </m:r>
                            <m:sSub>
                              <m:sSubPr>
                                <m:ctrlPr>
                                  <a:rPr lang="en-IN" sz="16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IN" sz="1600" i="1">
                                    <a:effectLst/>
                                    <a:latin typeface="Cambria Math" panose="02040503050406030204" pitchFamily="18" charset="0"/>
                                    <a:ea typeface="Times New Roman" panose="02020603050405020304" pitchFamily="18" charset="0"/>
                                    <a:cs typeface="Calibri" panose="020F0502020204030204" pitchFamily="34" charset="0"/>
                                  </a:rPr>
                                  <m:t>𝜔</m:t>
                                </m:r>
                              </m:e>
                              <m:sub>
                                <m:r>
                                  <a:rPr lang="en-IN" sz="1600" i="1">
                                    <a:effectLst/>
                                    <a:latin typeface="Cambria Math" panose="02040503050406030204" pitchFamily="18" charset="0"/>
                                    <a:ea typeface="Times New Roman" panose="02020603050405020304" pitchFamily="18" charset="0"/>
                                    <a:cs typeface="Calibri" panose="020F0502020204030204" pitchFamily="34" charset="0"/>
                                  </a:rPr>
                                  <m:t>𝑖</m:t>
                                </m:r>
                              </m:sub>
                            </m:sSub>
                            <m:sSub>
                              <m:sSubPr>
                                <m:ctrlPr>
                                  <a:rPr lang="en-IN" sz="16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IN" sz="1600" i="1">
                                    <a:effectLst/>
                                    <a:latin typeface="Cambria Math" panose="02040503050406030204" pitchFamily="18" charset="0"/>
                                    <a:ea typeface="Times New Roman" panose="02020603050405020304" pitchFamily="18" charset="0"/>
                                    <a:cs typeface="Calibri" panose="020F0502020204030204" pitchFamily="34" charset="0"/>
                                  </a:rPr>
                                  <m:t>𝑥</m:t>
                                </m:r>
                              </m:e>
                              <m:sub>
                                <m:r>
                                  <a:rPr lang="en-IN" sz="1600" i="1">
                                    <a:effectLst/>
                                    <a:latin typeface="Cambria Math" panose="02040503050406030204" pitchFamily="18" charset="0"/>
                                    <a:ea typeface="Times New Roman" panose="02020603050405020304" pitchFamily="18" charset="0"/>
                                    <a:cs typeface="Calibri" panose="020F0502020204030204" pitchFamily="34" charset="0"/>
                                  </a:rPr>
                                  <m:t>𝑖</m:t>
                                </m:r>
                              </m:sub>
                            </m:sSub>
                          </m:e>
                        </m:d>
                      </m:e>
                    </m:func>
                  </m:oMath>
                </a14:m>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685800">
                  <a:lnSpc>
                    <a:spcPct val="100000"/>
                  </a:lnSpc>
                  <a:spcAft>
                    <a:spcPts val="800"/>
                  </a:spcAft>
                </a:pPr>
                <a14:m>
                  <m:oMath xmlns:m="http://schemas.openxmlformats.org/officeDocument/2006/math">
                    <m:sSub>
                      <m:sSubPr>
                        <m:ctrlPr>
                          <a:rPr lang="en-IN" sz="16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IN" sz="1600" i="1">
                            <a:effectLst/>
                            <a:latin typeface="Cambria Math" panose="02040503050406030204" pitchFamily="18" charset="0"/>
                            <a:ea typeface="Times New Roman" panose="02020603050405020304" pitchFamily="18" charset="0"/>
                            <a:cs typeface="Calibri" panose="020F0502020204030204" pitchFamily="34" charset="0"/>
                          </a:rPr>
                          <m:t>𝐵</m:t>
                        </m:r>
                      </m:e>
                      <m:sub>
                        <m:r>
                          <a:rPr lang="en-IN" sz="1600" i="1">
                            <a:effectLst/>
                            <a:latin typeface="Cambria Math" panose="02040503050406030204" pitchFamily="18" charset="0"/>
                            <a:ea typeface="Times New Roman" panose="02020603050405020304" pitchFamily="18" charset="0"/>
                            <a:cs typeface="Calibri" panose="020F0502020204030204" pitchFamily="34" charset="0"/>
                          </a:rPr>
                          <m:t>𝑘</m:t>
                        </m:r>
                      </m:sub>
                    </m:sSub>
                    <m:r>
                      <a:rPr lang="en-IN" sz="1600" i="1">
                        <a:effectLst/>
                        <a:latin typeface="Cambria Math" panose="02040503050406030204" pitchFamily="18" charset="0"/>
                        <a:ea typeface="Times New Roman" panose="02020603050405020304" pitchFamily="18" charset="0"/>
                        <a:cs typeface="Calibri" panose="020F0502020204030204" pitchFamily="34" charset="0"/>
                      </a:rPr>
                      <m:t>=</m:t>
                    </m:r>
                    <m:f>
                      <m:fPr>
                        <m:ctrlPr>
                          <a:rPr lang="en-IN" sz="1600" i="1">
                            <a:effectLst/>
                            <a:latin typeface="Cambria Math" panose="02040503050406030204" pitchFamily="18" charset="0"/>
                            <a:ea typeface="Times New Roman" panose="02020603050405020304" pitchFamily="18" charset="0"/>
                            <a:cs typeface="Calibri" panose="020F0502020204030204" pitchFamily="34" charset="0"/>
                          </a:rPr>
                        </m:ctrlPr>
                      </m:fPr>
                      <m:num>
                        <m:r>
                          <a:rPr lang="en-IN" sz="1600" i="1">
                            <a:effectLst/>
                            <a:latin typeface="Cambria Math" panose="02040503050406030204" pitchFamily="18" charset="0"/>
                            <a:ea typeface="Times New Roman" panose="02020603050405020304" pitchFamily="18" charset="0"/>
                            <a:cs typeface="Calibri" panose="020F0502020204030204" pitchFamily="34" charset="0"/>
                          </a:rPr>
                          <m:t>2</m:t>
                        </m:r>
                      </m:num>
                      <m:den>
                        <m:r>
                          <a:rPr lang="en-IN" sz="1600" i="1">
                            <a:effectLst/>
                            <a:latin typeface="Cambria Math" panose="02040503050406030204" pitchFamily="18" charset="0"/>
                            <a:ea typeface="Times New Roman" panose="02020603050405020304" pitchFamily="18" charset="0"/>
                            <a:cs typeface="Calibri" panose="020F0502020204030204" pitchFamily="34" charset="0"/>
                          </a:rPr>
                          <m:t>𝑁</m:t>
                        </m:r>
                      </m:den>
                    </m:f>
                    <m:nary>
                      <m:naryPr>
                        <m:chr m:val="∑"/>
                        <m:ctrlPr>
                          <a:rPr lang="en-IN" sz="1600" i="1">
                            <a:effectLst/>
                            <a:latin typeface="Cambria Math" panose="02040503050406030204" pitchFamily="18" charset="0"/>
                            <a:ea typeface="Times New Roman" panose="02020603050405020304" pitchFamily="18" charset="0"/>
                            <a:cs typeface="Calibri" panose="020F0502020204030204" pitchFamily="34" charset="0"/>
                          </a:rPr>
                        </m:ctrlPr>
                      </m:naryPr>
                      <m:sub>
                        <m:r>
                          <a:rPr lang="en-IN" sz="1600" i="1">
                            <a:effectLst/>
                            <a:latin typeface="Cambria Math" panose="02040503050406030204" pitchFamily="18" charset="0"/>
                            <a:ea typeface="Times New Roman" panose="02020603050405020304" pitchFamily="18" charset="0"/>
                            <a:cs typeface="Calibri" panose="020F0502020204030204" pitchFamily="34" charset="0"/>
                          </a:rPr>
                          <m:t>𝑖</m:t>
                        </m:r>
                        <m:r>
                          <a:rPr lang="en-IN" sz="1600" i="1">
                            <a:effectLst/>
                            <a:latin typeface="Cambria Math" panose="02040503050406030204" pitchFamily="18" charset="0"/>
                            <a:ea typeface="Times New Roman" panose="02020603050405020304" pitchFamily="18" charset="0"/>
                            <a:cs typeface="Calibri" panose="020F0502020204030204" pitchFamily="34" charset="0"/>
                          </a:rPr>
                          <m:t>=0</m:t>
                        </m:r>
                      </m:sub>
                      <m:sup>
                        <m:r>
                          <a:rPr lang="en-IN" sz="1600" i="1">
                            <a:effectLst/>
                            <a:latin typeface="Cambria Math" panose="02040503050406030204" pitchFamily="18" charset="0"/>
                            <a:ea typeface="Times New Roman" panose="02020603050405020304" pitchFamily="18" charset="0"/>
                            <a:cs typeface="Calibri" panose="020F0502020204030204" pitchFamily="34" charset="0"/>
                          </a:rPr>
                          <m:t>𝑁</m:t>
                        </m:r>
                        <m:r>
                          <a:rPr lang="en-IN" sz="1600" i="1">
                            <a:effectLst/>
                            <a:latin typeface="Cambria Math" panose="02040503050406030204" pitchFamily="18" charset="0"/>
                            <a:ea typeface="Times New Roman" panose="02020603050405020304" pitchFamily="18" charset="0"/>
                            <a:cs typeface="Calibri" panose="020F0502020204030204" pitchFamily="34" charset="0"/>
                          </a:rPr>
                          <m:t>−1</m:t>
                        </m:r>
                      </m:sup>
                      <m:e>
                        <m:r>
                          <a:rPr lang="en-IN" sz="1600" i="1">
                            <a:effectLst/>
                            <a:latin typeface="Cambria Math" panose="02040503050406030204" pitchFamily="18" charset="0"/>
                            <a:ea typeface="Times New Roman" panose="02020603050405020304" pitchFamily="18" charset="0"/>
                            <a:cs typeface="Calibri" panose="020F0502020204030204" pitchFamily="34" charset="0"/>
                          </a:rPr>
                          <m:t>𝑓</m:t>
                        </m:r>
                        <m:d>
                          <m:dPr>
                            <m:ctrlPr>
                              <a:rPr lang="en-IN" sz="1600" i="1">
                                <a:effectLst/>
                                <a:latin typeface="Cambria Math" panose="02040503050406030204" pitchFamily="18" charset="0"/>
                                <a:ea typeface="Times New Roman" panose="02020603050405020304" pitchFamily="18" charset="0"/>
                                <a:cs typeface="Calibri" panose="020F0502020204030204" pitchFamily="34" charset="0"/>
                              </a:rPr>
                            </m:ctrlPr>
                          </m:dPr>
                          <m:e>
                            <m:sSub>
                              <m:sSubPr>
                                <m:ctrlPr>
                                  <a:rPr lang="en-IN" sz="16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IN" sz="1600" i="1">
                                    <a:effectLst/>
                                    <a:latin typeface="Cambria Math" panose="02040503050406030204" pitchFamily="18" charset="0"/>
                                    <a:ea typeface="Times New Roman" panose="02020603050405020304" pitchFamily="18" charset="0"/>
                                    <a:cs typeface="Calibri" panose="020F0502020204030204" pitchFamily="34" charset="0"/>
                                  </a:rPr>
                                  <m:t>𝑥</m:t>
                                </m:r>
                              </m:e>
                              <m:sub>
                                <m:r>
                                  <a:rPr lang="en-IN" sz="1600" i="1">
                                    <a:effectLst/>
                                    <a:latin typeface="Cambria Math" panose="02040503050406030204" pitchFamily="18" charset="0"/>
                                    <a:ea typeface="Times New Roman" panose="02020603050405020304" pitchFamily="18" charset="0"/>
                                    <a:cs typeface="Calibri" panose="020F0502020204030204" pitchFamily="34" charset="0"/>
                                  </a:rPr>
                                  <m:t>𝑖</m:t>
                                </m:r>
                              </m:sub>
                            </m:sSub>
                          </m:e>
                        </m:d>
                      </m:e>
                    </m:nary>
                    <m:func>
                      <m:funcPr>
                        <m:ctrlPr>
                          <a:rPr lang="en-IN" sz="1600" i="1">
                            <a:effectLst/>
                            <a:latin typeface="Cambria Math" panose="02040503050406030204" pitchFamily="18" charset="0"/>
                            <a:ea typeface="Times New Roman" panose="02020603050405020304" pitchFamily="18" charset="0"/>
                            <a:cs typeface="Calibri" panose="020F0502020204030204" pitchFamily="34" charset="0"/>
                          </a:rPr>
                        </m:ctrlPr>
                      </m:funcPr>
                      <m:fName>
                        <m:r>
                          <m:rPr>
                            <m:sty m:val="p"/>
                          </m:rPr>
                          <a:rPr lang="en-IN" sz="1600">
                            <a:effectLst/>
                            <a:latin typeface="Cambria Math" panose="02040503050406030204" pitchFamily="18" charset="0"/>
                            <a:ea typeface="Times New Roman" panose="02020603050405020304" pitchFamily="18" charset="0"/>
                            <a:cs typeface="Calibri" panose="020F0502020204030204" pitchFamily="34" charset="0"/>
                          </a:rPr>
                          <m:t>sin</m:t>
                        </m:r>
                      </m:fName>
                      <m:e>
                        <m:d>
                          <m:dPr>
                            <m:ctrlPr>
                              <a:rPr lang="en-IN" sz="1600" i="1">
                                <a:effectLst/>
                                <a:latin typeface="Cambria Math" panose="02040503050406030204" pitchFamily="18" charset="0"/>
                                <a:ea typeface="Times New Roman" panose="02020603050405020304" pitchFamily="18" charset="0"/>
                                <a:cs typeface="Calibri" panose="020F0502020204030204" pitchFamily="34" charset="0"/>
                              </a:rPr>
                            </m:ctrlPr>
                          </m:dPr>
                          <m:e>
                            <m:r>
                              <a:rPr lang="en-IN" sz="1600" i="1">
                                <a:effectLst/>
                                <a:latin typeface="Cambria Math" panose="02040503050406030204" pitchFamily="18" charset="0"/>
                                <a:ea typeface="Times New Roman" panose="02020603050405020304" pitchFamily="18" charset="0"/>
                                <a:cs typeface="Calibri" panose="020F0502020204030204" pitchFamily="34" charset="0"/>
                              </a:rPr>
                              <m:t>𝑘</m:t>
                            </m:r>
                            <m:sSub>
                              <m:sSubPr>
                                <m:ctrlPr>
                                  <a:rPr lang="en-IN" sz="16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IN" sz="1600" i="1">
                                    <a:effectLst/>
                                    <a:latin typeface="Cambria Math" panose="02040503050406030204" pitchFamily="18" charset="0"/>
                                    <a:ea typeface="Times New Roman" panose="02020603050405020304" pitchFamily="18" charset="0"/>
                                    <a:cs typeface="Calibri" panose="020F0502020204030204" pitchFamily="34" charset="0"/>
                                  </a:rPr>
                                  <m:t>𝜔</m:t>
                                </m:r>
                              </m:e>
                              <m:sub>
                                <m:r>
                                  <a:rPr lang="en-IN" sz="1600" i="1">
                                    <a:effectLst/>
                                    <a:latin typeface="Cambria Math" panose="02040503050406030204" pitchFamily="18" charset="0"/>
                                    <a:ea typeface="Times New Roman" panose="02020603050405020304" pitchFamily="18" charset="0"/>
                                    <a:cs typeface="Calibri" panose="020F0502020204030204" pitchFamily="34" charset="0"/>
                                  </a:rPr>
                                  <m:t>𝑖</m:t>
                                </m:r>
                              </m:sub>
                            </m:sSub>
                            <m:sSub>
                              <m:sSubPr>
                                <m:ctrlPr>
                                  <a:rPr lang="en-IN" sz="16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IN" sz="1600" i="1">
                                    <a:effectLst/>
                                    <a:latin typeface="Cambria Math" panose="02040503050406030204" pitchFamily="18" charset="0"/>
                                    <a:ea typeface="Times New Roman" panose="02020603050405020304" pitchFamily="18" charset="0"/>
                                    <a:cs typeface="Calibri" panose="020F0502020204030204" pitchFamily="34" charset="0"/>
                                  </a:rPr>
                                  <m:t>𝑥</m:t>
                                </m:r>
                              </m:e>
                              <m:sub>
                                <m:r>
                                  <a:rPr lang="en-IN" sz="1600" i="1">
                                    <a:effectLst/>
                                    <a:latin typeface="Cambria Math" panose="02040503050406030204" pitchFamily="18" charset="0"/>
                                    <a:ea typeface="Times New Roman" panose="02020603050405020304" pitchFamily="18" charset="0"/>
                                    <a:cs typeface="Calibri" panose="020F0502020204030204" pitchFamily="34" charset="0"/>
                                  </a:rPr>
                                  <m:t>𝑖</m:t>
                                </m:r>
                              </m:sub>
                            </m:sSub>
                          </m:e>
                        </m:d>
                      </m:e>
                    </m:func>
                  </m:oMath>
                </a14:m>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0000"/>
                  </a:lnSpc>
                  <a:spcAft>
                    <a:spcPts val="800"/>
                  </a:spcAft>
                  <a:buFont typeface="+mj-lt"/>
                  <a:buAutoNum type="arabicPeriod"/>
                  <a:tabLst>
                    <a:tab pos="457200" algn="l"/>
                  </a:tabLst>
                </a:pPr>
                <a:r>
                  <a:rPr lang="en-IN" sz="1600" b="1" dirty="0">
                    <a:effectLst/>
                    <a:latin typeface="Calibri" panose="020F0502020204030204" pitchFamily="34" charset="0"/>
                    <a:ea typeface="Times New Roman" panose="02020603050405020304" pitchFamily="18" charset="0"/>
                    <a:cs typeface="Calibri" panose="020F0502020204030204" pitchFamily="34" charset="0"/>
                  </a:rPr>
                  <a:t>Truncate the Series</a:t>
                </a:r>
                <a:r>
                  <a:rPr lang="en-IN" sz="1600" dirty="0">
                    <a:effectLst/>
                    <a:latin typeface="Calibri" panose="020F0502020204030204" pitchFamily="34" charset="0"/>
                    <a:ea typeface="Times New Roman" panose="02020603050405020304" pitchFamily="18" charset="0"/>
                    <a:cs typeface="Calibri" panose="020F0502020204030204" pitchFamily="34" charset="0"/>
                  </a:rPr>
                  <a:t>:</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742950" lvl="1" indent="-285750">
                  <a:lnSpc>
                    <a:spcPct val="100000"/>
                  </a:lnSpc>
                  <a:spcAft>
                    <a:spcPts val="800"/>
                  </a:spcAft>
                  <a:buSzPts val="1000"/>
                  <a:buFont typeface="Courier New" panose="02070309020205020404" pitchFamily="49" charset="0"/>
                  <a:buChar char="o"/>
                  <a:tabLst>
                    <a:tab pos="914400" algn="l"/>
                  </a:tabLst>
                </a:pPr>
                <a:r>
                  <a:rPr lang="en-IN" sz="1600" dirty="0">
                    <a:effectLst/>
                    <a:latin typeface="Calibri" panose="020F0502020204030204" pitchFamily="34" charset="0"/>
                    <a:ea typeface="Times New Roman" panose="02020603050405020304" pitchFamily="18" charset="0"/>
                    <a:cs typeface="Calibri" panose="020F0502020204030204" pitchFamily="34" charset="0"/>
                  </a:rPr>
                  <a:t>the summation is truncated at a certain limit K, resulting in:</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a:lnSpc>
                    <a:spcPct val="100000"/>
                  </a:lnSpc>
                  <a:spcAft>
                    <a:spcPts val="800"/>
                  </a:spcAft>
                </a:pPr>
                <a14:m>
                  <m:oMath xmlns:m="http://schemas.openxmlformats.org/officeDocument/2006/math">
                    <m:r>
                      <m:rPr>
                        <m:sty m:val="p"/>
                      </m:rPr>
                      <a:rPr lang="en-US" sz="1600">
                        <a:effectLst/>
                        <a:latin typeface="Cambria Math" panose="02040503050406030204" pitchFamily="18" charset="0"/>
                        <a:ea typeface="Times New Roman" panose="02020603050405020304" pitchFamily="18" charset="0"/>
                        <a:cs typeface="Calibri" panose="020F0502020204030204" pitchFamily="34" charset="0"/>
                      </a:rPr>
                      <m:t>f</m:t>
                    </m:r>
                    <m:d>
                      <m:dPr>
                        <m:ctrlPr>
                          <a:rPr lang="en-IN" sz="1600" i="1">
                            <a:effectLst/>
                            <a:latin typeface="Cambria Math" panose="02040503050406030204" pitchFamily="18" charset="0"/>
                            <a:ea typeface="Times New Roman" panose="02020603050405020304" pitchFamily="18" charset="0"/>
                            <a:cs typeface="Calibri" panose="020F0502020204030204" pitchFamily="34" charset="0"/>
                          </a:rPr>
                        </m:ctrlPr>
                      </m:dPr>
                      <m:e>
                        <m:r>
                          <m:rPr>
                            <m:sty m:val="p"/>
                          </m:rPr>
                          <a:rPr lang="en-US" sz="1600">
                            <a:effectLst/>
                            <a:latin typeface="Cambria Math" panose="02040503050406030204" pitchFamily="18" charset="0"/>
                            <a:ea typeface="Times New Roman" panose="02020603050405020304" pitchFamily="18" charset="0"/>
                            <a:cs typeface="Calibri" panose="020F0502020204030204" pitchFamily="34" charset="0"/>
                          </a:rPr>
                          <m:t>x</m:t>
                        </m:r>
                      </m:e>
                    </m:d>
                    <m:r>
                      <a:rPr lang="en-US" sz="1600">
                        <a:effectLst/>
                        <a:latin typeface="Cambria Math" panose="02040503050406030204" pitchFamily="18" charset="0"/>
                        <a:ea typeface="Times New Roman" panose="02020603050405020304" pitchFamily="18" charset="0"/>
                        <a:cs typeface="Calibri" panose="020F0502020204030204" pitchFamily="34" charset="0"/>
                      </a:rPr>
                      <m:t>≈</m:t>
                    </m:r>
                    <m:f>
                      <m:fPr>
                        <m:ctrlPr>
                          <a:rPr lang="en-IN" sz="1600" i="1">
                            <a:effectLst/>
                            <a:latin typeface="Cambria Math" panose="02040503050406030204" pitchFamily="18" charset="0"/>
                            <a:ea typeface="Times New Roman" panose="02020603050405020304" pitchFamily="18" charset="0"/>
                            <a:cs typeface="Calibri" panose="020F0502020204030204" pitchFamily="34" charset="0"/>
                          </a:rPr>
                        </m:ctrlPr>
                      </m:fPr>
                      <m:num>
                        <m:sSup>
                          <m:sSupPr>
                            <m:ctrlPr>
                              <a:rPr lang="en-IN" sz="1600" i="1">
                                <a:effectLst/>
                                <a:latin typeface="Cambria Math" panose="02040503050406030204" pitchFamily="18" charset="0"/>
                                <a:ea typeface="Times New Roman" panose="02020603050405020304" pitchFamily="18" charset="0"/>
                                <a:cs typeface="Calibri" panose="020F0502020204030204" pitchFamily="34" charset="0"/>
                              </a:rPr>
                            </m:ctrlPr>
                          </m:sSupPr>
                          <m:e>
                            <m:r>
                              <m:rPr>
                                <m:sty m:val="p"/>
                              </m:rPr>
                              <a:rPr lang="en-US" sz="1600">
                                <a:effectLst/>
                                <a:latin typeface="Cambria Math" panose="02040503050406030204" pitchFamily="18" charset="0"/>
                                <a:ea typeface="Times New Roman" panose="02020603050405020304" pitchFamily="18" charset="0"/>
                                <a:cs typeface="Calibri" panose="020F0502020204030204" pitchFamily="34" charset="0"/>
                              </a:rPr>
                              <m:t>A</m:t>
                            </m:r>
                          </m:e>
                          <m:sup>
                            <m:r>
                              <a:rPr lang="en-US" sz="1600">
                                <a:effectLst/>
                                <a:latin typeface="Cambria Math" panose="02040503050406030204" pitchFamily="18" charset="0"/>
                                <a:ea typeface="Times New Roman" panose="02020603050405020304" pitchFamily="18" charset="0"/>
                                <a:cs typeface="Calibri" panose="020F0502020204030204" pitchFamily="34" charset="0"/>
                              </a:rPr>
                              <m:t>0</m:t>
                            </m:r>
                          </m:sup>
                        </m:sSup>
                      </m:num>
                      <m:den>
                        <m:r>
                          <a:rPr lang="en-US" sz="1600">
                            <a:effectLst/>
                            <a:latin typeface="Cambria Math" panose="02040503050406030204" pitchFamily="18" charset="0"/>
                            <a:ea typeface="Times New Roman" panose="02020603050405020304" pitchFamily="18" charset="0"/>
                            <a:cs typeface="Calibri" panose="020F0502020204030204" pitchFamily="34" charset="0"/>
                          </a:rPr>
                          <m:t>2</m:t>
                        </m:r>
                      </m:den>
                    </m:f>
                    <m:r>
                      <a:rPr lang="en-US" sz="1600">
                        <a:effectLst/>
                        <a:latin typeface="Cambria Math" panose="02040503050406030204" pitchFamily="18" charset="0"/>
                        <a:ea typeface="Times New Roman" panose="02020603050405020304" pitchFamily="18" charset="0"/>
                        <a:cs typeface="Calibri" panose="020F0502020204030204" pitchFamily="34" charset="0"/>
                      </a:rPr>
                      <m:t>+ ∑</m:t>
                    </m:r>
                    <m:sSup>
                      <m:sSupPr>
                        <m:ctrlPr>
                          <a:rPr lang="en-IN" sz="1600" i="1">
                            <a:effectLst/>
                            <a:latin typeface="Cambria Math" panose="02040503050406030204" pitchFamily="18" charset="0"/>
                            <a:ea typeface="Times New Roman" panose="02020603050405020304" pitchFamily="18" charset="0"/>
                            <a:cs typeface="Calibri" panose="020F0502020204030204" pitchFamily="34" charset="0"/>
                          </a:rPr>
                        </m:ctrlPr>
                      </m:sSupPr>
                      <m:e>
                        <m:r>
                          <a:rPr lang="en-US" sz="1600">
                            <a:effectLst/>
                            <a:latin typeface="Cambria Math" panose="02040503050406030204" pitchFamily="18" charset="0"/>
                            <a:ea typeface="Times New Roman" panose="02020603050405020304" pitchFamily="18" charset="0"/>
                            <a:cs typeface="Calibri" panose="020F0502020204030204" pitchFamily="34" charset="0"/>
                          </a:rPr>
                          <m:t>ᵏ</m:t>
                        </m:r>
                      </m:e>
                      <m:sup>
                        <m:r>
                          <a:rPr lang="en-US" sz="1600">
                            <a:effectLst/>
                            <a:latin typeface="Cambria Math" panose="02040503050406030204" pitchFamily="18" charset="0"/>
                            <a:ea typeface="Times New Roman" panose="02020603050405020304" pitchFamily="18" charset="0"/>
                            <a:cs typeface="Calibri" panose="020F0502020204030204" pitchFamily="34" charset="0"/>
                          </a:rPr>
                          <m:t>=1</m:t>
                        </m:r>
                      </m:sup>
                    </m:sSup>
                    <m:r>
                      <a:rPr lang="en-US" sz="1600">
                        <a:effectLst/>
                        <a:latin typeface="Cambria Math" panose="02040503050406030204" pitchFamily="18" charset="0"/>
                        <a:ea typeface="Times New Roman" panose="02020603050405020304" pitchFamily="18" charset="0"/>
                        <a:cs typeface="Calibri" panose="020F0502020204030204" pitchFamily="34" charset="0"/>
                      </a:rPr>
                      <m:t>ᵏ </m:t>
                    </m:r>
                    <m:d>
                      <m:dPr>
                        <m:ctrlPr>
                          <a:rPr lang="en-IN" sz="1600" i="1">
                            <a:effectLst/>
                            <a:latin typeface="Cambria Math" panose="02040503050406030204" pitchFamily="18" charset="0"/>
                            <a:ea typeface="Times New Roman" panose="02020603050405020304" pitchFamily="18" charset="0"/>
                            <a:cs typeface="Calibri" panose="020F0502020204030204" pitchFamily="34" charset="0"/>
                          </a:rPr>
                        </m:ctrlPr>
                      </m:dPr>
                      <m:e>
                        <m:r>
                          <m:rPr>
                            <m:sty m:val="p"/>
                          </m:rPr>
                          <a:rPr lang="en-US" sz="1600">
                            <a:effectLst/>
                            <a:latin typeface="Cambria Math" panose="02040503050406030204" pitchFamily="18" charset="0"/>
                            <a:ea typeface="Times New Roman" panose="02020603050405020304" pitchFamily="18" charset="0"/>
                            <a:cs typeface="Calibri" panose="020F0502020204030204" pitchFamily="34" charset="0"/>
                          </a:rPr>
                          <m:t>A</m:t>
                        </m:r>
                        <m:r>
                          <a:rPr lang="en-US" sz="1600">
                            <a:effectLst/>
                            <a:latin typeface="Cambria Math" panose="02040503050406030204" pitchFamily="18" charset="0"/>
                            <a:ea typeface="Times New Roman" panose="02020603050405020304" pitchFamily="18" charset="0"/>
                            <a:cs typeface="Calibri" panose="020F0502020204030204" pitchFamily="34" charset="0"/>
                          </a:rPr>
                          <m:t>ₖ</m:t>
                        </m:r>
                        <m:func>
                          <m:funcPr>
                            <m:ctrlPr>
                              <a:rPr lang="en-IN" sz="1600" i="1">
                                <a:effectLst/>
                                <a:latin typeface="Cambria Math" panose="02040503050406030204" pitchFamily="18" charset="0"/>
                                <a:ea typeface="Times New Roman" panose="02020603050405020304" pitchFamily="18" charset="0"/>
                                <a:cs typeface="Calibri" panose="020F0502020204030204" pitchFamily="34" charset="0"/>
                              </a:rPr>
                            </m:ctrlPr>
                          </m:funcPr>
                          <m:fName>
                            <m:r>
                              <m:rPr>
                                <m:sty m:val="p"/>
                              </m:rPr>
                              <a:rPr lang="en-US" sz="1600">
                                <a:effectLst/>
                                <a:latin typeface="Cambria Math" panose="02040503050406030204" pitchFamily="18" charset="0"/>
                                <a:ea typeface="Times New Roman" panose="02020603050405020304" pitchFamily="18" charset="0"/>
                                <a:cs typeface="Calibri" panose="020F0502020204030204" pitchFamily="34" charset="0"/>
                              </a:rPr>
                              <m:t>cos</m:t>
                            </m:r>
                          </m:fName>
                          <m:e>
                            <m:d>
                              <m:dPr>
                                <m:ctrlPr>
                                  <a:rPr lang="en-IN" sz="1600" i="1">
                                    <a:effectLst/>
                                    <a:latin typeface="Cambria Math" panose="02040503050406030204" pitchFamily="18" charset="0"/>
                                    <a:ea typeface="Times New Roman" panose="02020603050405020304" pitchFamily="18" charset="0"/>
                                    <a:cs typeface="Calibri" panose="020F0502020204030204" pitchFamily="34" charset="0"/>
                                  </a:rPr>
                                </m:ctrlPr>
                              </m:dPr>
                              <m:e>
                                <m:r>
                                  <m:rPr>
                                    <m:sty m:val="p"/>
                                  </m:rPr>
                                  <a:rPr lang="en-US" sz="1600">
                                    <a:effectLst/>
                                    <a:latin typeface="Cambria Math" panose="02040503050406030204" pitchFamily="18" charset="0"/>
                                    <a:ea typeface="Times New Roman" panose="02020603050405020304" pitchFamily="18" charset="0"/>
                                    <a:cs typeface="Calibri" panose="020F0502020204030204" pitchFamily="34" charset="0"/>
                                  </a:rPr>
                                  <m:t>kω</m:t>
                                </m:r>
                                <m:r>
                                  <a:rPr lang="en-US" sz="1600">
                                    <a:effectLst/>
                                    <a:latin typeface="Cambria Math" panose="02040503050406030204" pitchFamily="18" charset="0"/>
                                    <a:ea typeface="Times New Roman" panose="02020603050405020304" pitchFamily="18" charset="0"/>
                                    <a:cs typeface="Calibri" panose="020F0502020204030204" pitchFamily="34" charset="0"/>
                                  </a:rPr>
                                  <m:t>ₒ</m:t>
                                </m:r>
                                <m:r>
                                  <m:rPr>
                                    <m:sty m:val="p"/>
                                  </m:rPr>
                                  <a:rPr lang="en-US" sz="1600">
                                    <a:effectLst/>
                                    <a:latin typeface="Cambria Math" panose="02040503050406030204" pitchFamily="18" charset="0"/>
                                    <a:ea typeface="Times New Roman" panose="02020603050405020304" pitchFamily="18" charset="0"/>
                                    <a:cs typeface="Calibri" panose="020F0502020204030204" pitchFamily="34" charset="0"/>
                                  </a:rPr>
                                  <m:t>x</m:t>
                                </m:r>
                              </m:e>
                            </m:d>
                          </m:e>
                        </m:func>
                        <m:r>
                          <a:rPr lang="en-US" sz="1600">
                            <a:effectLst/>
                            <a:latin typeface="Cambria Math" panose="02040503050406030204" pitchFamily="18" charset="0"/>
                            <a:ea typeface="Times New Roman" panose="02020603050405020304" pitchFamily="18" charset="0"/>
                            <a:cs typeface="Calibri" panose="020F0502020204030204" pitchFamily="34" charset="0"/>
                          </a:rPr>
                          <m:t>+ </m:t>
                        </m:r>
                        <m:r>
                          <m:rPr>
                            <m:sty m:val="p"/>
                          </m:rPr>
                          <a:rPr lang="en-US" sz="1600">
                            <a:effectLst/>
                            <a:latin typeface="Cambria Math" panose="02040503050406030204" pitchFamily="18" charset="0"/>
                            <a:ea typeface="Times New Roman" panose="02020603050405020304" pitchFamily="18" charset="0"/>
                            <a:cs typeface="Calibri" panose="020F0502020204030204" pitchFamily="34" charset="0"/>
                          </a:rPr>
                          <m:t>B</m:t>
                        </m:r>
                        <m:r>
                          <a:rPr lang="en-US" sz="1600">
                            <a:effectLst/>
                            <a:latin typeface="Cambria Math" panose="02040503050406030204" pitchFamily="18" charset="0"/>
                            <a:ea typeface="Times New Roman" panose="02020603050405020304" pitchFamily="18" charset="0"/>
                            <a:cs typeface="Calibri" panose="020F0502020204030204" pitchFamily="34" charset="0"/>
                          </a:rPr>
                          <m:t>ₖ</m:t>
                        </m:r>
                        <m:func>
                          <m:funcPr>
                            <m:ctrlPr>
                              <a:rPr lang="en-IN" sz="1600" i="1">
                                <a:effectLst/>
                                <a:latin typeface="Cambria Math" panose="02040503050406030204" pitchFamily="18" charset="0"/>
                                <a:ea typeface="Times New Roman" panose="02020603050405020304" pitchFamily="18" charset="0"/>
                                <a:cs typeface="Calibri" panose="020F0502020204030204" pitchFamily="34" charset="0"/>
                              </a:rPr>
                            </m:ctrlPr>
                          </m:funcPr>
                          <m:fName>
                            <m:r>
                              <m:rPr>
                                <m:sty m:val="p"/>
                              </m:rPr>
                              <a:rPr lang="en-US" sz="1600">
                                <a:effectLst/>
                                <a:latin typeface="Cambria Math" panose="02040503050406030204" pitchFamily="18" charset="0"/>
                                <a:ea typeface="Times New Roman" panose="02020603050405020304" pitchFamily="18" charset="0"/>
                                <a:cs typeface="Calibri" panose="020F0502020204030204" pitchFamily="34" charset="0"/>
                              </a:rPr>
                              <m:t>sin</m:t>
                            </m:r>
                          </m:fName>
                          <m:e>
                            <m:d>
                              <m:dPr>
                                <m:ctrlPr>
                                  <a:rPr lang="en-IN" sz="1600" i="1">
                                    <a:effectLst/>
                                    <a:latin typeface="Cambria Math" panose="02040503050406030204" pitchFamily="18" charset="0"/>
                                    <a:ea typeface="Times New Roman" panose="02020603050405020304" pitchFamily="18" charset="0"/>
                                    <a:cs typeface="Calibri" panose="020F0502020204030204" pitchFamily="34" charset="0"/>
                                  </a:rPr>
                                </m:ctrlPr>
                              </m:dPr>
                              <m:e>
                                <m:r>
                                  <m:rPr>
                                    <m:sty m:val="p"/>
                                  </m:rPr>
                                  <a:rPr lang="en-US" sz="1600">
                                    <a:effectLst/>
                                    <a:latin typeface="Cambria Math" panose="02040503050406030204" pitchFamily="18" charset="0"/>
                                    <a:ea typeface="Times New Roman" panose="02020603050405020304" pitchFamily="18" charset="0"/>
                                    <a:cs typeface="Calibri" panose="020F0502020204030204" pitchFamily="34" charset="0"/>
                                  </a:rPr>
                                  <m:t>kω</m:t>
                                </m:r>
                                <m:r>
                                  <a:rPr lang="en-US" sz="1600">
                                    <a:effectLst/>
                                    <a:latin typeface="Cambria Math" panose="02040503050406030204" pitchFamily="18" charset="0"/>
                                    <a:ea typeface="Times New Roman" panose="02020603050405020304" pitchFamily="18" charset="0"/>
                                    <a:cs typeface="Calibri" panose="020F0502020204030204" pitchFamily="34" charset="0"/>
                                  </a:rPr>
                                  <m:t>ₒ</m:t>
                                </m:r>
                                <m:r>
                                  <m:rPr>
                                    <m:sty m:val="p"/>
                                  </m:rPr>
                                  <a:rPr lang="en-US" sz="1600">
                                    <a:effectLst/>
                                    <a:latin typeface="Cambria Math" panose="02040503050406030204" pitchFamily="18" charset="0"/>
                                    <a:ea typeface="Times New Roman" panose="02020603050405020304" pitchFamily="18" charset="0"/>
                                    <a:cs typeface="Calibri" panose="020F0502020204030204" pitchFamily="34" charset="0"/>
                                  </a:rPr>
                                  <m:t>x</m:t>
                                </m:r>
                              </m:e>
                            </m:d>
                          </m:e>
                        </m:func>
                      </m:e>
                    </m:d>
                  </m:oMath>
                </a14:m>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pPr>
                <a:endParaRPr lang="en-IN" sz="1600" dirty="0"/>
              </a:p>
            </p:txBody>
          </p:sp>
        </mc:Choice>
        <mc:Fallback>
          <p:sp>
            <p:nvSpPr>
              <p:cNvPr id="3" name="Content Placeholder 2">
                <a:extLst>
                  <a:ext uri="{FF2B5EF4-FFF2-40B4-BE49-F238E27FC236}">
                    <a16:creationId xmlns:a16="http://schemas.microsoft.com/office/drawing/2014/main" id="{86953613-5E42-57B3-88CF-B30AEB80570E}"/>
                  </a:ext>
                </a:extLst>
              </p:cNvPr>
              <p:cNvSpPr>
                <a:spLocks noGrp="1" noRot="1" noChangeAspect="1" noMove="1" noResize="1" noEditPoints="1" noAdjustHandles="1" noChangeArrowheads="1" noChangeShapeType="1" noTextEdit="1"/>
              </p:cNvSpPr>
              <p:nvPr>
                <p:ph idx="1"/>
              </p:nvPr>
            </p:nvSpPr>
            <p:spPr>
              <a:xfrm>
                <a:off x="576761" y="1108609"/>
                <a:ext cx="7091995" cy="5068354"/>
              </a:xfrm>
              <a:blipFill>
                <a:blip r:embed="rId2"/>
                <a:stretch>
                  <a:fillRect l="-516" t="-361"/>
                </a:stretch>
              </a:blipFill>
            </p:spPr>
            <p:txBody>
              <a:bodyPr/>
              <a:lstStyle/>
              <a:p>
                <a:r>
                  <a:rPr lang="en-IN">
                    <a:noFill/>
                  </a:rPr>
                  <a:t> </a:t>
                </a:r>
              </a:p>
            </p:txBody>
          </p:sp>
        </mc:Fallback>
      </mc:AlternateContent>
      <p:pic>
        <p:nvPicPr>
          <p:cNvPr id="4" name="Picture 3">
            <a:extLst>
              <a:ext uri="{FF2B5EF4-FFF2-40B4-BE49-F238E27FC236}">
                <a16:creationId xmlns:a16="http://schemas.microsoft.com/office/drawing/2014/main" id="{15956761-654A-18BD-EEC3-5CCF7038EB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2473" y="365126"/>
            <a:ext cx="3800150" cy="2791786"/>
          </a:xfrm>
          <a:prstGeom prst="rect">
            <a:avLst/>
          </a:prstGeom>
        </p:spPr>
      </p:pic>
      <p:pic>
        <p:nvPicPr>
          <p:cNvPr id="5" name="Picture 4">
            <a:extLst>
              <a:ext uri="{FF2B5EF4-FFF2-40B4-BE49-F238E27FC236}">
                <a16:creationId xmlns:a16="http://schemas.microsoft.com/office/drawing/2014/main" id="{05DCD18D-FDD9-1F89-F87F-09F4F7A426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3650" y="3429000"/>
            <a:ext cx="3802689" cy="2829687"/>
          </a:xfrm>
          <a:prstGeom prst="rect">
            <a:avLst/>
          </a:prstGeom>
        </p:spPr>
      </p:pic>
    </p:spTree>
    <p:extLst>
      <p:ext uri="{BB962C8B-B14F-4D97-AF65-F5344CB8AC3E}">
        <p14:creationId xmlns:p14="http://schemas.microsoft.com/office/powerpoint/2010/main" val="738895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BE6D8-4C90-B2A6-B986-DDA9CCB9EAFF}"/>
              </a:ext>
            </a:extLst>
          </p:cNvPr>
          <p:cNvSpPr>
            <a:spLocks noGrp="1"/>
          </p:cNvSpPr>
          <p:nvPr>
            <p:ph type="title"/>
          </p:nvPr>
        </p:nvSpPr>
        <p:spPr>
          <a:xfrm>
            <a:off x="432313" y="413400"/>
            <a:ext cx="10515600" cy="1325563"/>
          </a:xfrm>
        </p:spPr>
        <p:txBody>
          <a:bodyPr/>
          <a:lstStyle/>
          <a:p>
            <a:r>
              <a:rPr lang="en-IN" b="1" dirty="0"/>
              <a:t>Image compression using Fourier transform</a:t>
            </a:r>
          </a:p>
        </p:txBody>
      </p:sp>
      <p:pic>
        <p:nvPicPr>
          <p:cNvPr id="4" name="Content Placeholder 3">
            <a:extLst>
              <a:ext uri="{FF2B5EF4-FFF2-40B4-BE49-F238E27FC236}">
                <a16:creationId xmlns:a16="http://schemas.microsoft.com/office/drawing/2014/main" id="{E70EF414-A0EE-8EC9-7879-7F0209BBDA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00797" y="1478109"/>
            <a:ext cx="3120711" cy="2213025"/>
          </a:xfrm>
          <a:prstGeom prst="rect">
            <a:avLst/>
          </a:prstGeom>
        </p:spPr>
      </p:pic>
      <p:pic>
        <p:nvPicPr>
          <p:cNvPr id="5" name="Picture 4">
            <a:extLst>
              <a:ext uri="{FF2B5EF4-FFF2-40B4-BE49-F238E27FC236}">
                <a16:creationId xmlns:a16="http://schemas.microsoft.com/office/drawing/2014/main" id="{344921C4-D449-5CA1-3CEB-14E5CC060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4202" y="1514475"/>
            <a:ext cx="2846721" cy="2010980"/>
          </a:xfrm>
          <a:prstGeom prst="rect">
            <a:avLst/>
          </a:prstGeom>
        </p:spPr>
      </p:pic>
      <p:pic>
        <p:nvPicPr>
          <p:cNvPr id="6" name="Picture 5">
            <a:extLst>
              <a:ext uri="{FF2B5EF4-FFF2-40B4-BE49-F238E27FC236}">
                <a16:creationId xmlns:a16="http://schemas.microsoft.com/office/drawing/2014/main" id="{9DCDE348-813C-C0EE-216E-2BFB1EB3DE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0797" y="3818199"/>
            <a:ext cx="3128500" cy="2213024"/>
          </a:xfrm>
          <a:prstGeom prst="rect">
            <a:avLst/>
          </a:prstGeom>
        </p:spPr>
      </p:pic>
      <p:pic>
        <p:nvPicPr>
          <p:cNvPr id="7" name="Picture 6">
            <a:extLst>
              <a:ext uri="{FF2B5EF4-FFF2-40B4-BE49-F238E27FC236}">
                <a16:creationId xmlns:a16="http://schemas.microsoft.com/office/drawing/2014/main" id="{562B3791-4273-FE61-E00F-E850C4C055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1390" y="3818199"/>
            <a:ext cx="3124269" cy="2213024"/>
          </a:xfrm>
          <a:prstGeom prst="rect">
            <a:avLst/>
          </a:prstGeom>
        </p:spPr>
      </p:pic>
      <p:sp>
        <p:nvSpPr>
          <p:cNvPr id="9" name="Rectangle 2">
            <a:extLst>
              <a:ext uri="{FF2B5EF4-FFF2-40B4-BE49-F238E27FC236}">
                <a16:creationId xmlns:a16="http://schemas.microsoft.com/office/drawing/2014/main" id="{3A47317E-7675-D6D9-6C4C-3DFAC96E9401}"/>
              </a:ext>
            </a:extLst>
          </p:cNvPr>
          <p:cNvSpPr>
            <a:spLocks noChangeArrowheads="1"/>
          </p:cNvSpPr>
          <p:nvPr/>
        </p:nvSpPr>
        <p:spPr bwMode="auto">
          <a:xfrm>
            <a:off x="359298" y="1600585"/>
            <a:ext cx="4693475"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Image Preprocessing</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Convert the image to grayscale.</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Resize the image to a manageable size.</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Apply Fourier Transform</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Compute the Fourier Transform of each color channel or the grayscale image.</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This step involves transforming the spatial domain image into the frequency domain using Fourier Transform.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7D7CAC38-0E09-B0B0-A8CE-E38E6FF42800}"/>
              </a:ext>
            </a:extLst>
          </p:cNvPr>
          <p:cNvSpPr txBox="1"/>
          <p:nvPr/>
        </p:nvSpPr>
        <p:spPr>
          <a:xfrm>
            <a:off x="311274" y="4301891"/>
            <a:ext cx="4501382" cy="1200329"/>
          </a:xfrm>
          <a:prstGeom prst="rect">
            <a:avLst/>
          </a:prstGeom>
          <a:noFill/>
        </p:spPr>
        <p:txBody>
          <a:bodyPr wrap="square">
            <a:spAutoFit/>
          </a:bodyPr>
          <a:lstStyle/>
          <a:p>
            <a:pPr>
              <a:buFont typeface="Arial" panose="020B0604020202020204" pitchFamily="34" charset="0"/>
              <a:buChar char="•"/>
            </a:pPr>
            <a:r>
              <a:rPr lang="en-IN" b="1" dirty="0"/>
              <a:t>Thresholding or Quantization: </a:t>
            </a:r>
            <a:r>
              <a:rPr lang="en-US" dirty="0"/>
              <a:t>Discard or quantize coefficients below a certain threshold to eliminate negligible frequencies.</a:t>
            </a:r>
          </a:p>
          <a:p>
            <a:endParaRPr lang="en-IN" dirty="0"/>
          </a:p>
        </p:txBody>
      </p:sp>
      <p:sp>
        <p:nvSpPr>
          <p:cNvPr id="13" name="TextBox 12">
            <a:extLst>
              <a:ext uri="{FF2B5EF4-FFF2-40B4-BE49-F238E27FC236}">
                <a16:creationId xmlns:a16="http://schemas.microsoft.com/office/drawing/2014/main" id="{25936D5B-AA58-C96E-C774-F3293AE4262D}"/>
              </a:ext>
            </a:extLst>
          </p:cNvPr>
          <p:cNvSpPr txBox="1"/>
          <p:nvPr/>
        </p:nvSpPr>
        <p:spPr>
          <a:xfrm>
            <a:off x="311274" y="5333148"/>
            <a:ext cx="4693475" cy="923330"/>
          </a:xfrm>
          <a:prstGeom prst="rect">
            <a:avLst/>
          </a:prstGeom>
          <a:noFill/>
        </p:spPr>
        <p:txBody>
          <a:bodyPr wrap="square">
            <a:spAutoFit/>
          </a:bodyPr>
          <a:lstStyle/>
          <a:p>
            <a:r>
              <a:rPr lang="en-IN" b="1" dirty="0"/>
              <a:t> Inverse Fourier Transform</a:t>
            </a:r>
            <a:r>
              <a:rPr lang="en-IN" dirty="0"/>
              <a:t>: </a:t>
            </a:r>
            <a:r>
              <a:rPr lang="en-US" dirty="0"/>
              <a:t>Perform the Inverse Fourier Transform to reconstruct the compressed image.</a:t>
            </a:r>
            <a:endParaRPr lang="en-IN" dirty="0"/>
          </a:p>
        </p:txBody>
      </p:sp>
    </p:spTree>
    <p:extLst>
      <p:ext uri="{BB962C8B-B14F-4D97-AF65-F5344CB8AC3E}">
        <p14:creationId xmlns:p14="http://schemas.microsoft.com/office/powerpoint/2010/main" val="3447421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50EEB-1871-EFCD-32CD-D5F153B5ABA1}"/>
              </a:ext>
            </a:extLst>
          </p:cNvPr>
          <p:cNvSpPr>
            <a:spLocks noGrp="1"/>
          </p:cNvSpPr>
          <p:nvPr>
            <p:ph type="title"/>
          </p:nvPr>
        </p:nvSpPr>
        <p:spPr>
          <a:xfrm>
            <a:off x="554978" y="365125"/>
            <a:ext cx="10515600" cy="1325563"/>
          </a:xfrm>
        </p:spPr>
        <p:txBody>
          <a:bodyPr/>
          <a:lstStyle/>
          <a:p>
            <a:r>
              <a:rPr lang="en-US" sz="1800" kern="0" dirty="0">
                <a:effectLst/>
                <a:latin typeface="Calibri" panose="020F0502020204030204" pitchFamily="34" charset="0"/>
                <a:ea typeface="Times New Roman" panose="02020603050405020304" pitchFamily="18" charset="0"/>
              </a:rPr>
              <a:t> </a:t>
            </a:r>
            <a:r>
              <a:rPr lang="en-US" sz="2400" b="1" kern="0" dirty="0">
                <a:effectLst/>
                <a:latin typeface="Calibri" panose="020F0502020204030204" pitchFamily="34" charset="0"/>
                <a:ea typeface="Times New Roman" panose="02020603050405020304" pitchFamily="18" charset="0"/>
              </a:rPr>
              <a:t>Denoising Data Using Fourier Transformation</a:t>
            </a:r>
            <a:endParaRPr lang="en-IN" sz="2400" b="1" dirty="0"/>
          </a:p>
        </p:txBody>
      </p:sp>
      <p:pic>
        <p:nvPicPr>
          <p:cNvPr id="4" name="Content Placeholder 3">
            <a:extLst>
              <a:ext uri="{FF2B5EF4-FFF2-40B4-BE49-F238E27FC236}">
                <a16:creationId xmlns:a16="http://schemas.microsoft.com/office/drawing/2014/main" id="{26EDF68B-05F8-E387-4D91-479B6AF1ECB8}"/>
              </a:ext>
            </a:extLst>
          </p:cNvPr>
          <p:cNvPicPr>
            <a:picLocks noGrp="1" noChangeAspect="1"/>
          </p:cNvPicPr>
          <p:nvPr>
            <p:ph idx="1"/>
          </p:nvPr>
        </p:nvPicPr>
        <p:blipFill>
          <a:blip r:embed="rId3"/>
          <a:stretch>
            <a:fillRect/>
          </a:stretch>
        </p:blipFill>
        <p:spPr>
          <a:xfrm>
            <a:off x="6578456" y="1027906"/>
            <a:ext cx="5336707" cy="3853942"/>
          </a:xfrm>
          <a:prstGeom prst="rect">
            <a:avLst/>
          </a:prstGeom>
        </p:spPr>
      </p:pic>
      <p:sp>
        <p:nvSpPr>
          <p:cNvPr id="6" name="TextBox 5">
            <a:extLst>
              <a:ext uri="{FF2B5EF4-FFF2-40B4-BE49-F238E27FC236}">
                <a16:creationId xmlns:a16="http://schemas.microsoft.com/office/drawing/2014/main" id="{CC49F2D9-1017-49A5-4A4B-096E1D50D5CD}"/>
              </a:ext>
            </a:extLst>
          </p:cNvPr>
          <p:cNvSpPr txBox="1"/>
          <p:nvPr/>
        </p:nvSpPr>
        <p:spPr>
          <a:xfrm>
            <a:off x="554979" y="1522771"/>
            <a:ext cx="6218056" cy="4578624"/>
          </a:xfrm>
          <a:prstGeom prst="rect">
            <a:avLst/>
          </a:prstGeom>
          <a:noFill/>
        </p:spPr>
        <p:txBody>
          <a:bodyPr wrap="square">
            <a:spAutoFit/>
          </a:bodyPr>
          <a:lstStyle/>
          <a:p>
            <a:pPr marL="342900" lvl="0" indent="-342900">
              <a:tabLst>
                <a:tab pos="457200" algn="l"/>
              </a:tabLst>
            </a:pPr>
            <a:r>
              <a:rPr lang="en-IN" sz="1800" b="1" dirty="0">
                <a:effectLst/>
                <a:latin typeface="Calibri" panose="020F0502020204030204" pitchFamily="34" charset="0"/>
                <a:ea typeface="Times New Roman" panose="02020603050405020304" pitchFamily="18" charset="0"/>
              </a:rPr>
              <a:t>Frequency Domain Filtering</a:t>
            </a:r>
            <a:r>
              <a:rPr lang="en-IN" sz="1800" dirty="0">
                <a:effectLst/>
                <a:latin typeface="Calibri" panose="020F0502020204030204" pitchFamily="34" charset="0"/>
                <a:ea typeface="Times New Roman" panose="02020603050405020304" pitchFamily="18" charset="0"/>
              </a:rPr>
              <a:t>: In this approach, a frequency domain filter is applied to the Fourier transformed data to suppress high-frequency noise components while retaining the essential signal frequencies. Common filters include low-pass, high-pass, and band-pass filters, which selectively allow certain frequency ranges to pass while attenuating others.</a:t>
            </a:r>
            <a:endParaRPr lang="en-IN" sz="1800" dirty="0">
              <a:effectLst/>
              <a:latin typeface="Times New Roman" panose="02020603050405020304" pitchFamily="18" charset="0"/>
              <a:ea typeface="Times New Roman" panose="02020603050405020304" pitchFamily="18" charset="0"/>
            </a:endParaRPr>
          </a:p>
          <a:p>
            <a:pPr marL="342900" lvl="0" indent="-342900">
              <a:tabLst>
                <a:tab pos="457200" algn="l"/>
              </a:tabLst>
            </a:pPr>
            <a:r>
              <a:rPr lang="en-IN" sz="1800" b="1" dirty="0">
                <a:effectLst/>
                <a:latin typeface="Calibri" panose="020F0502020204030204" pitchFamily="34" charset="0"/>
                <a:ea typeface="Times New Roman" panose="02020603050405020304" pitchFamily="18" charset="0"/>
              </a:rPr>
              <a:t>Thresholding</a:t>
            </a:r>
            <a:r>
              <a:rPr lang="en-IN" sz="1800" dirty="0">
                <a:effectLst/>
                <a:latin typeface="Calibri" panose="020F0502020204030204" pitchFamily="34" charset="0"/>
                <a:ea typeface="Times New Roman" panose="02020603050405020304" pitchFamily="18" charset="0"/>
              </a:rPr>
              <a:t>: Thresholding techniques involve setting a threshold value and zeroing out or reducing Fourier coefficients below this threshold. By eliminating or reducing coefficients associated with noise, thresholding effectively suppresses noise while preserving signal information.</a:t>
            </a:r>
            <a:endParaRPr lang="en-IN" sz="1800" dirty="0">
              <a:effectLst/>
              <a:latin typeface="Times New Roman" panose="02020603050405020304" pitchFamily="18" charset="0"/>
              <a:ea typeface="Times New Roman" panose="02020603050405020304" pitchFamily="18" charset="0"/>
            </a:endParaRPr>
          </a:p>
          <a:p>
            <a:pPr marL="342900" lvl="0" indent="-342900">
              <a:tabLst>
                <a:tab pos="457200" algn="l"/>
              </a:tabLst>
            </a:pPr>
            <a:r>
              <a:rPr lang="en-IN" sz="1800" b="1" dirty="0">
                <a:effectLst/>
                <a:latin typeface="Calibri" panose="020F0502020204030204" pitchFamily="34" charset="0"/>
                <a:ea typeface="Times New Roman" panose="02020603050405020304" pitchFamily="18" charset="0"/>
              </a:rPr>
              <a:t>Denoising</a:t>
            </a:r>
            <a:r>
              <a:rPr lang="en-IN" sz="1800" dirty="0">
                <a:effectLst/>
                <a:latin typeface="Calibri" panose="020F0502020204030204" pitchFamily="34" charset="0"/>
                <a:ea typeface="Times New Roman" panose="02020603050405020304" pitchFamily="18" charset="0"/>
              </a:rPr>
              <a:t>: </a:t>
            </a:r>
            <a:r>
              <a:rPr lang="en-IN" dirty="0">
                <a:latin typeface="Calibri" panose="020F0502020204030204" pitchFamily="34" charset="0"/>
                <a:ea typeface="Times New Roman" panose="02020603050405020304" pitchFamily="18" charset="0"/>
              </a:rPr>
              <a:t>D</a:t>
            </a:r>
            <a:r>
              <a:rPr lang="en-IN" sz="1800" dirty="0">
                <a:effectLst/>
                <a:latin typeface="Calibri" panose="020F0502020204030204" pitchFamily="34" charset="0"/>
                <a:ea typeface="Times New Roman" panose="02020603050405020304" pitchFamily="18" charset="0"/>
              </a:rPr>
              <a:t>ecomposes signals into both time and frequency domains, can also be utilized for denoising. By thresholding coefficients in the frequency domain, wavelet denoising techniques effectively suppress noise while preserving signal features.</a:t>
            </a:r>
            <a:endParaRPr lang="en-IN" sz="1800" dirty="0">
              <a:effectLst/>
              <a:latin typeface="Times New Roman" panose="02020603050405020304" pitchFamily="18" charset="0"/>
              <a:ea typeface="Times New Roman" panose="02020603050405020304" pitchFamily="18" charset="0"/>
            </a:endParaRPr>
          </a:p>
        </p:txBody>
      </p:sp>
      <p:sp>
        <p:nvSpPr>
          <p:cNvPr id="3" name="TextBox 2">
            <a:extLst>
              <a:ext uri="{FF2B5EF4-FFF2-40B4-BE49-F238E27FC236}">
                <a16:creationId xmlns:a16="http://schemas.microsoft.com/office/drawing/2014/main" id="{FEF6681D-3E99-7470-F0D7-795E3107B6A1}"/>
              </a:ext>
            </a:extLst>
          </p:cNvPr>
          <p:cNvSpPr txBox="1"/>
          <p:nvPr/>
        </p:nvSpPr>
        <p:spPr>
          <a:xfrm>
            <a:off x="6746370" y="4952931"/>
            <a:ext cx="5051818" cy="1477328"/>
          </a:xfrm>
          <a:prstGeom prst="rect">
            <a:avLst/>
          </a:prstGeom>
          <a:noFill/>
        </p:spPr>
        <p:txBody>
          <a:bodyPr wrap="square" rtlCol="0">
            <a:spAutoFit/>
          </a:bodyPr>
          <a:lstStyle/>
          <a:p>
            <a:pPr algn="just"/>
            <a:r>
              <a:rPr lang="en-US" sz="1800" b="0" i="0" u="none" strike="noStrike" baseline="0" dirty="0">
                <a:solidFill>
                  <a:srgbClr val="000000"/>
                </a:solidFill>
                <a:latin typeface="Calibri" panose="020F0502020204030204" pitchFamily="34" charset="0"/>
              </a:rPr>
              <a:t>Fig 2.3: (a) Representing clear data in green added with the noisy frequencies represented in yellow (b) Fourier transform of the data representing frequencies. (c) Filtered data after removing data below some threshold and taking inverse transform. </a:t>
            </a:r>
            <a:endParaRPr lang="en-IN" dirty="0"/>
          </a:p>
        </p:txBody>
      </p:sp>
    </p:spTree>
    <p:extLst>
      <p:ext uri="{BB962C8B-B14F-4D97-AF65-F5344CB8AC3E}">
        <p14:creationId xmlns:p14="http://schemas.microsoft.com/office/powerpoint/2010/main" val="499338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1DF-89A8-1C85-85DA-747199278288}"/>
              </a:ext>
            </a:extLst>
          </p:cNvPr>
          <p:cNvSpPr>
            <a:spLocks noGrp="1"/>
          </p:cNvSpPr>
          <p:nvPr>
            <p:ph type="title"/>
          </p:nvPr>
        </p:nvSpPr>
        <p:spPr/>
        <p:txBody>
          <a:bodyPr/>
          <a:lstStyle/>
          <a:p>
            <a:r>
              <a:rPr lang="en-IN" sz="1800" b="1" dirty="0">
                <a:effectLst/>
                <a:latin typeface="Calibri" panose="020F0502020204030204" pitchFamily="34" charset="0"/>
                <a:ea typeface="Times New Roman" panose="02020603050405020304" pitchFamily="18" charset="0"/>
                <a:cs typeface="Calibri" panose="020F0502020204030204" pitchFamily="34" charset="0"/>
              </a:rPr>
              <a:t>3.5.2. Frequency Domain Filtering</a:t>
            </a:r>
            <a:endParaRPr lang="en-IN" dirty="0"/>
          </a:p>
        </p:txBody>
      </p:sp>
      <p:sp>
        <p:nvSpPr>
          <p:cNvPr id="5" name="TextBox 4">
            <a:extLst>
              <a:ext uri="{FF2B5EF4-FFF2-40B4-BE49-F238E27FC236}">
                <a16:creationId xmlns:a16="http://schemas.microsoft.com/office/drawing/2014/main" id="{93D5DE8C-16BF-57EB-A94B-27EBBFCEEB8C}"/>
              </a:ext>
            </a:extLst>
          </p:cNvPr>
          <p:cNvSpPr txBox="1"/>
          <p:nvPr/>
        </p:nvSpPr>
        <p:spPr>
          <a:xfrm>
            <a:off x="985205" y="2095034"/>
            <a:ext cx="6097348" cy="3812519"/>
          </a:xfrm>
          <a:prstGeom prst="rect">
            <a:avLst/>
          </a:prstGeom>
          <a:noFill/>
        </p:spPr>
        <p:txBody>
          <a:bodyPr wrap="square">
            <a:spAutoFit/>
          </a:bodyPr>
          <a:lstStyle/>
          <a:p>
            <a:pPr marL="342900" lvl="0" indent="-342900">
              <a:lnSpc>
                <a:spcPct val="116000"/>
              </a:lnSpc>
              <a:spcAft>
                <a:spcPts val="800"/>
              </a:spcAft>
              <a:buFont typeface="+mj-lt"/>
              <a:buAutoNum type="arabicPeriod"/>
              <a:tabLst>
                <a:tab pos="457200" algn="l"/>
              </a:tabLst>
            </a:pPr>
            <a:r>
              <a:rPr lang="en-IN" sz="1800" b="1" dirty="0">
                <a:effectLst/>
                <a:latin typeface="Calibri" panose="020F0502020204030204" pitchFamily="34" charset="0"/>
                <a:ea typeface="Times New Roman" panose="02020603050405020304" pitchFamily="18" charset="0"/>
                <a:cs typeface="Calibri" panose="020F0502020204030204" pitchFamily="34" charset="0"/>
              </a:rPr>
              <a:t>Compute the Fourier Transform</a:t>
            </a:r>
            <a:r>
              <a:rPr lang="en-IN" sz="1800" dirty="0">
                <a:effectLst/>
                <a:latin typeface="Calibri" panose="020F0502020204030204" pitchFamily="34" charset="0"/>
                <a:ea typeface="Times New Roman" panose="02020603050405020304" pitchFamily="18" charset="0"/>
                <a:cs typeface="Calibri" panose="020F0502020204030204" pitchFamily="34" charset="0"/>
              </a:rPr>
              <a:t>: Transform the input image from the spatial domain to the frequency domain using the Fourier transform.</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6000"/>
              </a:lnSpc>
              <a:spcAft>
                <a:spcPts val="800"/>
              </a:spcAft>
              <a:buFont typeface="+mj-lt"/>
              <a:buAutoNum type="arabicPeriod"/>
              <a:tabLst>
                <a:tab pos="457200" algn="l"/>
              </a:tabLst>
            </a:pPr>
            <a:r>
              <a:rPr lang="en-IN" sz="1800" b="1" dirty="0">
                <a:effectLst/>
                <a:latin typeface="Calibri" panose="020F0502020204030204" pitchFamily="34" charset="0"/>
                <a:ea typeface="Times New Roman" panose="02020603050405020304" pitchFamily="18" charset="0"/>
                <a:cs typeface="Calibri" panose="020F0502020204030204" pitchFamily="34" charset="0"/>
              </a:rPr>
              <a:t>Apply the Frequency Domain Filter</a:t>
            </a:r>
            <a:r>
              <a:rPr lang="en-IN" sz="1800" dirty="0">
                <a:effectLst/>
                <a:latin typeface="Calibri" panose="020F0502020204030204" pitchFamily="34" charset="0"/>
                <a:ea typeface="Times New Roman" panose="02020603050405020304" pitchFamily="18" charset="0"/>
                <a:cs typeface="Calibri" panose="020F0502020204030204" pitchFamily="34" charset="0"/>
              </a:rPr>
              <a:t>: Multiply the Fourier transform of the image by the frequency domain filter to modify the frequency components according to the desired filtering operation.</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6000"/>
              </a:lnSpc>
              <a:spcAft>
                <a:spcPts val="800"/>
              </a:spcAft>
              <a:buFont typeface="+mj-lt"/>
              <a:buAutoNum type="arabicPeriod"/>
              <a:tabLst>
                <a:tab pos="457200" algn="l"/>
              </a:tabLst>
            </a:pPr>
            <a:r>
              <a:rPr lang="en-IN" sz="1800" b="1" dirty="0">
                <a:effectLst/>
                <a:latin typeface="Calibri" panose="020F0502020204030204" pitchFamily="34" charset="0"/>
                <a:ea typeface="Times New Roman" panose="02020603050405020304" pitchFamily="18" charset="0"/>
                <a:cs typeface="Calibri" panose="020F0502020204030204" pitchFamily="34" charset="0"/>
              </a:rPr>
              <a:t>Inverse Fourier Transform</a:t>
            </a:r>
            <a:r>
              <a:rPr lang="en-IN" sz="1800" dirty="0">
                <a:effectLst/>
                <a:latin typeface="Calibri" panose="020F0502020204030204" pitchFamily="34" charset="0"/>
                <a:ea typeface="Times New Roman" panose="02020603050405020304" pitchFamily="18" charset="0"/>
                <a:cs typeface="Calibri" panose="020F0502020204030204" pitchFamily="34" charset="0"/>
              </a:rPr>
              <a:t>: Transform the modified frequency domain representation back to the spatial domain using the inverse Fourier transform to obtain the filtered image.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FD40928-ED1B-F4B7-B93D-3BA58C7767A8}"/>
              </a:ext>
            </a:extLst>
          </p:cNvPr>
          <p:cNvPicPr>
            <a:picLocks noChangeAspect="1"/>
          </p:cNvPicPr>
          <p:nvPr/>
        </p:nvPicPr>
        <p:blipFill>
          <a:blip r:embed="rId2"/>
          <a:stretch>
            <a:fillRect/>
          </a:stretch>
        </p:blipFill>
        <p:spPr>
          <a:xfrm>
            <a:off x="7405770" y="314826"/>
            <a:ext cx="2015564" cy="3187003"/>
          </a:xfrm>
          <a:prstGeom prst="rect">
            <a:avLst/>
          </a:prstGeom>
        </p:spPr>
      </p:pic>
      <p:pic>
        <p:nvPicPr>
          <p:cNvPr id="7" name="Picture 6">
            <a:extLst>
              <a:ext uri="{FF2B5EF4-FFF2-40B4-BE49-F238E27FC236}">
                <a16:creationId xmlns:a16="http://schemas.microsoft.com/office/drawing/2014/main" id="{6EFB2002-D7A5-A993-6C6C-22C8C773A5BF}"/>
              </a:ext>
            </a:extLst>
          </p:cNvPr>
          <p:cNvPicPr>
            <a:picLocks noChangeAspect="1"/>
          </p:cNvPicPr>
          <p:nvPr/>
        </p:nvPicPr>
        <p:blipFill>
          <a:blip r:embed="rId3"/>
          <a:stretch>
            <a:fillRect/>
          </a:stretch>
        </p:blipFill>
        <p:spPr>
          <a:xfrm>
            <a:off x="7442346" y="3646444"/>
            <a:ext cx="1866507" cy="2966698"/>
          </a:xfrm>
          <a:prstGeom prst="rect">
            <a:avLst/>
          </a:prstGeom>
        </p:spPr>
      </p:pic>
      <p:pic>
        <p:nvPicPr>
          <p:cNvPr id="11" name="Picture 10">
            <a:extLst>
              <a:ext uri="{FF2B5EF4-FFF2-40B4-BE49-F238E27FC236}">
                <a16:creationId xmlns:a16="http://schemas.microsoft.com/office/drawing/2014/main" id="{BBBC0DE6-B765-1735-15C2-9B605C3352F7}"/>
              </a:ext>
            </a:extLst>
          </p:cNvPr>
          <p:cNvPicPr>
            <a:picLocks noChangeAspect="1"/>
          </p:cNvPicPr>
          <p:nvPr/>
        </p:nvPicPr>
        <p:blipFill>
          <a:blip r:embed="rId4"/>
          <a:stretch>
            <a:fillRect/>
          </a:stretch>
        </p:blipFill>
        <p:spPr>
          <a:xfrm>
            <a:off x="9754932" y="4001293"/>
            <a:ext cx="1778559" cy="2023009"/>
          </a:xfrm>
          <a:prstGeom prst="rect">
            <a:avLst/>
          </a:prstGeom>
        </p:spPr>
      </p:pic>
      <p:pic>
        <p:nvPicPr>
          <p:cNvPr id="13" name="Picture 12">
            <a:extLst>
              <a:ext uri="{FF2B5EF4-FFF2-40B4-BE49-F238E27FC236}">
                <a16:creationId xmlns:a16="http://schemas.microsoft.com/office/drawing/2014/main" id="{C826A4F0-1885-AEB6-4833-DD8D73BAFB30}"/>
              </a:ext>
            </a:extLst>
          </p:cNvPr>
          <p:cNvPicPr>
            <a:picLocks noChangeAspect="1"/>
          </p:cNvPicPr>
          <p:nvPr/>
        </p:nvPicPr>
        <p:blipFill>
          <a:blip r:embed="rId5"/>
          <a:stretch>
            <a:fillRect/>
          </a:stretch>
        </p:blipFill>
        <p:spPr>
          <a:xfrm>
            <a:off x="9675837" y="220510"/>
            <a:ext cx="1936751" cy="3064857"/>
          </a:xfrm>
          <a:prstGeom prst="rect">
            <a:avLst/>
          </a:prstGeom>
        </p:spPr>
      </p:pic>
      <p:sp>
        <p:nvSpPr>
          <p:cNvPr id="14" name="Arrow: Right 13">
            <a:extLst>
              <a:ext uri="{FF2B5EF4-FFF2-40B4-BE49-F238E27FC236}">
                <a16:creationId xmlns:a16="http://schemas.microsoft.com/office/drawing/2014/main" id="{29BEECF0-6F31-9A25-B687-63AFCA247CD9}"/>
              </a:ext>
            </a:extLst>
          </p:cNvPr>
          <p:cNvSpPr/>
          <p:nvPr/>
        </p:nvSpPr>
        <p:spPr>
          <a:xfrm>
            <a:off x="9352620" y="1690688"/>
            <a:ext cx="438743" cy="4698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Down 14">
            <a:extLst>
              <a:ext uri="{FF2B5EF4-FFF2-40B4-BE49-F238E27FC236}">
                <a16:creationId xmlns:a16="http://schemas.microsoft.com/office/drawing/2014/main" id="{7F620D40-808C-BA7D-2209-4B66F348B77F}"/>
              </a:ext>
            </a:extLst>
          </p:cNvPr>
          <p:cNvSpPr/>
          <p:nvPr/>
        </p:nvSpPr>
        <p:spPr>
          <a:xfrm>
            <a:off x="10284977" y="3285367"/>
            <a:ext cx="663547" cy="61499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CAEC4F46-6BB2-EA64-E141-6782090B8ECE}"/>
              </a:ext>
            </a:extLst>
          </p:cNvPr>
          <p:cNvSpPr/>
          <p:nvPr/>
        </p:nvSpPr>
        <p:spPr>
          <a:xfrm rot="10959111">
            <a:off x="9352620" y="4620552"/>
            <a:ext cx="323217" cy="3722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821883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TotalTime>
  <Words>967</Words>
  <Application>Microsoft Office PowerPoint</Application>
  <PresentationFormat>Widescreen</PresentationFormat>
  <Paragraphs>70</Paragraphs>
  <Slides>10</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Aptos</vt:lpstr>
      <vt:lpstr>Arial</vt:lpstr>
      <vt:lpstr>Bookman Old Style</vt:lpstr>
      <vt:lpstr>Calibri</vt:lpstr>
      <vt:lpstr>Calibri Light</vt:lpstr>
      <vt:lpstr>Cambria Math</vt:lpstr>
      <vt:lpstr>Courier New</vt:lpstr>
      <vt:lpstr>Segoe UI</vt:lpstr>
      <vt:lpstr>Times New Roman</vt:lpstr>
      <vt:lpstr>Office Theme</vt:lpstr>
      <vt:lpstr>TOPIC: APPLICATION OF FOURIER TRANSFORM ON IMAGE PROCESSING Submitted in partial fulfillment of the requirements for the award of the Degree of BACHELOR OF SCIENCE IN  MATHEMATICS AND COMPUTING BY  Sandeep saurav   (IMH/10014/21)      DEPARTMENT OF MATHEMATICS BIRLA INSTITUTE OF TECHNOLOGY MESRA-835215, RANCHI</vt:lpstr>
      <vt:lpstr>INTRODUCTION </vt:lpstr>
      <vt:lpstr>Mathematical background</vt:lpstr>
      <vt:lpstr>Representation of image in computer</vt:lpstr>
      <vt:lpstr>PowerPoint Presentation</vt:lpstr>
      <vt:lpstr> Fourier series approximation for any given function  </vt:lpstr>
      <vt:lpstr>Image compression using Fourier transform</vt:lpstr>
      <vt:lpstr> Denoising Data Using Fourier Transformation</vt:lpstr>
      <vt:lpstr>3.5.2. Frequency Domain Filtering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Logo and intro</dc:title>
  <dc:creator>Sandeep Saurav</dc:creator>
  <cp:lastModifiedBy>Sandeep Saurav</cp:lastModifiedBy>
  <cp:revision>3</cp:revision>
  <dcterms:created xsi:type="dcterms:W3CDTF">2024-05-04T18:20:08Z</dcterms:created>
  <dcterms:modified xsi:type="dcterms:W3CDTF">2024-05-05T20:24:21Z</dcterms:modified>
</cp:coreProperties>
</file>